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9601200" cy="7315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30" autoAdjust="0"/>
  </p:normalViewPr>
  <p:slideViewPr>
    <p:cSldViewPr>
      <p:cViewPr varScale="1">
        <p:scale>
          <a:sx n="91" d="100"/>
          <a:sy n="91" d="100"/>
        </p:scale>
        <p:origin x="166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6500" y="355272"/>
            <a:ext cx="2955925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4494" y="2736011"/>
            <a:ext cx="9831705" cy="2451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56500" y="7328368"/>
            <a:ext cx="6811009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sp>
        <p:nvSpPr>
          <p:cNvPr id="7" name="MSIPCMContentMarking" descr="{&quot;HashCode&quot;:1859994762,&quot;Placement&quot;:&quot;Footer&quot;,&quot;Top&quot;:574.843,&quot;Left&quot;:726.5204,&quot;SlideWidth&quot;:842,&quot;SlideHeight&quot;:595}"/>
          <p:cNvSpPr txBox="1"/>
          <p:nvPr userDrawn="1"/>
        </p:nvSpPr>
        <p:spPr>
          <a:xfrm>
            <a:off x="9226809" y="7300506"/>
            <a:ext cx="146659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FF"/>
                </a:solidFill>
                <a:latin typeface="Calibri" panose="020F0502020204030204" pitchFamily="34" charset="0"/>
              </a:rPr>
              <a:t>Classification :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590776"/>
            <a:ext cx="1677670" cy="274320"/>
            <a:chOff x="457200" y="1590776"/>
            <a:chExt cx="1677670" cy="274320"/>
          </a:xfrm>
        </p:grpSpPr>
        <p:sp>
          <p:nvSpPr>
            <p:cNvPr id="3" name="object 3"/>
            <p:cNvSpPr/>
            <p:nvPr/>
          </p:nvSpPr>
          <p:spPr>
            <a:xfrm>
              <a:off x="486003" y="1609216"/>
              <a:ext cx="1649095" cy="255904"/>
            </a:xfrm>
            <a:custGeom>
              <a:avLst/>
              <a:gdLst/>
              <a:ahLst/>
              <a:cxnLst/>
              <a:rect l="l" t="t" r="r" b="b"/>
              <a:pathLst>
                <a:path w="1649095" h="255905">
                  <a:moveTo>
                    <a:pt x="1648802" y="0"/>
                  </a:moveTo>
                  <a:lnTo>
                    <a:pt x="0" y="0"/>
                  </a:lnTo>
                  <a:lnTo>
                    <a:pt x="0" y="216408"/>
                  </a:lnTo>
                  <a:lnTo>
                    <a:pt x="0" y="255587"/>
                  </a:lnTo>
                  <a:lnTo>
                    <a:pt x="1648802" y="255587"/>
                  </a:lnTo>
                  <a:lnTo>
                    <a:pt x="1648802" y="216408"/>
                  </a:lnTo>
                  <a:lnTo>
                    <a:pt x="1648802" y="0"/>
                  </a:lnTo>
                  <a:close/>
                </a:path>
              </a:pathLst>
            </a:custGeom>
            <a:solidFill>
              <a:srgbClr val="4EA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57200" y="1590776"/>
              <a:ext cx="1631314" cy="234950"/>
            </a:xfrm>
            <a:custGeom>
              <a:avLst/>
              <a:gdLst/>
              <a:ahLst/>
              <a:cxnLst/>
              <a:rect l="l" t="t" r="r" b="b"/>
              <a:pathLst>
                <a:path w="1631314" h="234950">
                  <a:moveTo>
                    <a:pt x="1631226" y="0"/>
                  </a:moveTo>
                  <a:lnTo>
                    <a:pt x="0" y="0"/>
                  </a:lnTo>
                  <a:lnTo>
                    <a:pt x="0" y="234848"/>
                  </a:lnTo>
                  <a:lnTo>
                    <a:pt x="1631226" y="234848"/>
                  </a:lnTo>
                  <a:lnTo>
                    <a:pt x="16312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0"/>
            <a:ext cx="10692130" cy="1170305"/>
          </a:xfrm>
          <a:custGeom>
            <a:avLst/>
            <a:gdLst/>
            <a:ahLst/>
            <a:cxnLst/>
            <a:rect l="l" t="t" r="r" b="b"/>
            <a:pathLst>
              <a:path w="10692130" h="1170305">
                <a:moveTo>
                  <a:pt x="10692003" y="0"/>
                </a:moveTo>
                <a:lnTo>
                  <a:pt x="0" y="0"/>
                </a:lnTo>
                <a:lnTo>
                  <a:pt x="0" y="1109560"/>
                </a:lnTo>
                <a:lnTo>
                  <a:pt x="0" y="1170000"/>
                </a:lnTo>
                <a:lnTo>
                  <a:pt x="10692003" y="1170000"/>
                </a:lnTo>
                <a:lnTo>
                  <a:pt x="10692003" y="110956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13996" y="1533600"/>
            <a:ext cx="2512060" cy="432434"/>
          </a:xfrm>
          <a:custGeom>
            <a:avLst/>
            <a:gdLst/>
            <a:ahLst/>
            <a:cxnLst/>
            <a:rect l="l" t="t" r="r" b="b"/>
            <a:pathLst>
              <a:path w="2512059" h="432435">
                <a:moveTo>
                  <a:pt x="2511895" y="0"/>
                </a:moveTo>
                <a:lnTo>
                  <a:pt x="0" y="0"/>
                </a:lnTo>
                <a:lnTo>
                  <a:pt x="0" y="369646"/>
                </a:lnTo>
                <a:lnTo>
                  <a:pt x="0" y="432003"/>
                </a:lnTo>
                <a:lnTo>
                  <a:pt x="2511895" y="432003"/>
                </a:lnTo>
                <a:lnTo>
                  <a:pt x="2511895" y="369646"/>
                </a:lnTo>
                <a:lnTo>
                  <a:pt x="2511895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92394" y="3477602"/>
            <a:ext cx="2145665" cy="432434"/>
          </a:xfrm>
          <a:custGeom>
            <a:avLst/>
            <a:gdLst/>
            <a:ahLst/>
            <a:cxnLst/>
            <a:rect l="l" t="t" r="r" b="b"/>
            <a:pathLst>
              <a:path w="2145665" h="432435">
                <a:moveTo>
                  <a:pt x="2145601" y="0"/>
                </a:moveTo>
                <a:lnTo>
                  <a:pt x="0" y="0"/>
                </a:lnTo>
                <a:lnTo>
                  <a:pt x="0" y="369633"/>
                </a:lnTo>
                <a:lnTo>
                  <a:pt x="0" y="432003"/>
                </a:lnTo>
                <a:lnTo>
                  <a:pt x="2145601" y="432003"/>
                </a:lnTo>
                <a:lnTo>
                  <a:pt x="2145601" y="369633"/>
                </a:lnTo>
                <a:lnTo>
                  <a:pt x="2145601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94795" y="1569605"/>
            <a:ext cx="61594" cy="4208780"/>
          </a:xfrm>
          <a:custGeom>
            <a:avLst/>
            <a:gdLst/>
            <a:ahLst/>
            <a:cxnLst/>
            <a:rect l="l" t="t" r="r" b="b"/>
            <a:pathLst>
              <a:path w="61595" h="4208780">
                <a:moveTo>
                  <a:pt x="61201" y="0"/>
                </a:moveTo>
                <a:lnTo>
                  <a:pt x="0" y="0"/>
                </a:lnTo>
                <a:lnTo>
                  <a:pt x="0" y="4208399"/>
                </a:lnTo>
                <a:lnTo>
                  <a:pt x="61201" y="4208399"/>
                </a:lnTo>
                <a:lnTo>
                  <a:pt x="61201" y="0"/>
                </a:lnTo>
                <a:close/>
              </a:path>
            </a:pathLst>
          </a:custGeom>
          <a:solidFill>
            <a:srgbClr val="C2D9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80900" y="1444777"/>
            <a:ext cx="2569210" cy="458470"/>
          </a:xfrm>
          <a:custGeom>
            <a:avLst/>
            <a:gdLst/>
            <a:ahLst/>
            <a:cxnLst/>
            <a:rect l="l" t="t" r="r" b="b"/>
            <a:pathLst>
              <a:path w="2569209" h="458469">
                <a:moveTo>
                  <a:pt x="2568930" y="0"/>
                </a:moveTo>
                <a:lnTo>
                  <a:pt x="0" y="0"/>
                </a:lnTo>
                <a:lnTo>
                  <a:pt x="0" y="458470"/>
                </a:lnTo>
                <a:lnTo>
                  <a:pt x="2568930" y="458470"/>
                </a:lnTo>
                <a:lnTo>
                  <a:pt x="25689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80900" y="3388766"/>
            <a:ext cx="2164080" cy="458470"/>
          </a:xfrm>
          <a:custGeom>
            <a:avLst/>
            <a:gdLst/>
            <a:ahLst/>
            <a:cxnLst/>
            <a:rect l="l" t="t" r="r" b="b"/>
            <a:pathLst>
              <a:path w="2164079" h="458470">
                <a:moveTo>
                  <a:pt x="2163927" y="0"/>
                </a:moveTo>
                <a:lnTo>
                  <a:pt x="0" y="0"/>
                </a:lnTo>
                <a:lnTo>
                  <a:pt x="0" y="458470"/>
                </a:lnTo>
                <a:lnTo>
                  <a:pt x="2163927" y="458470"/>
                </a:lnTo>
                <a:lnTo>
                  <a:pt x="21639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16500" y="355272"/>
            <a:ext cx="750463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BILAN ANNUEL</a:t>
            </a:r>
            <a:r>
              <a:rPr spc="-95" dirty="0"/>
              <a:t> </a:t>
            </a:r>
            <a:r>
              <a:rPr dirty="0"/>
              <a:t>20</a:t>
            </a:r>
            <a:r>
              <a:rPr lang="fr-FR" dirty="0"/>
              <a:t>24 CARDIF RETRAITE </a:t>
            </a:r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516500" y="609500"/>
            <a:ext cx="2959735" cy="41211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b="0" spc="-10" dirty="0">
                <a:latin typeface="BNPP Expanded Sans Light"/>
                <a:cs typeface="BNPP Expanded Sans Light"/>
              </a:rPr>
              <a:t>PRÉVU </a:t>
            </a:r>
            <a:r>
              <a:rPr sz="1600" b="0" spc="-30" dirty="0">
                <a:latin typeface="BNPP Expanded Sans Light"/>
                <a:cs typeface="BNPP Expanded Sans Light"/>
              </a:rPr>
              <a:t>PAR </a:t>
            </a:r>
            <a:r>
              <a:rPr sz="1600" b="0" spc="10" dirty="0">
                <a:latin typeface="BNPP Expanded Sans Light"/>
                <a:cs typeface="BNPP Expanded Sans Light"/>
              </a:rPr>
              <a:t>LA </a:t>
            </a:r>
            <a:r>
              <a:rPr sz="1600" b="0" spc="-20" dirty="0">
                <a:latin typeface="BNPP Expanded Sans Light"/>
                <a:cs typeface="BNPP Expanded Sans Light"/>
              </a:rPr>
              <a:t>LOI</a:t>
            </a:r>
            <a:r>
              <a:rPr sz="1600" b="0" spc="-120" dirty="0">
                <a:latin typeface="BNPP Expanded Sans Light"/>
                <a:cs typeface="BNPP Expanded Sans Light"/>
              </a:rPr>
              <a:t> </a:t>
            </a:r>
            <a:r>
              <a:rPr sz="1600" b="0" spc="-10" dirty="0">
                <a:latin typeface="BNPP Expanded Sans Light"/>
                <a:cs typeface="BNPP Expanded Sans Light"/>
              </a:rPr>
              <a:t>ECKERT</a:t>
            </a:r>
            <a:endParaRPr sz="1600">
              <a:latin typeface="BNPP Expanded Sans Light"/>
              <a:cs typeface="BNPP Expanded Sans Light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(articles </a:t>
            </a:r>
            <a:r>
              <a:rPr sz="700" spc="15" dirty="0">
                <a:solidFill>
                  <a:srgbClr val="9D9D9C"/>
                </a:solidFill>
                <a:latin typeface="BNPP Expanded Sans"/>
                <a:cs typeface="BNPP Expanded Sans"/>
              </a:rPr>
              <a:t>A.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132-9-4 </a:t>
            </a:r>
            <a:r>
              <a:rPr sz="700" spc="-5" dirty="0">
                <a:solidFill>
                  <a:srgbClr val="9D9D9C"/>
                </a:solidFill>
                <a:latin typeface="BNPP Expanded Sans"/>
                <a:cs typeface="BNPP Expanded Sans"/>
              </a:rPr>
              <a:t>du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code des</a:t>
            </a:r>
            <a:r>
              <a:rPr sz="700" spc="-75" dirty="0">
                <a:solidFill>
                  <a:srgbClr val="9D9D9C"/>
                </a:solidFill>
                <a:latin typeface="BNPP Expanded Sans"/>
                <a:cs typeface="BNPP Expanded Sans"/>
              </a:rPr>
              <a:t> </a:t>
            </a:r>
            <a:r>
              <a:rPr sz="700" spc="-15" dirty="0">
                <a:solidFill>
                  <a:srgbClr val="9D9D9C"/>
                </a:solidFill>
                <a:latin typeface="BNPP Expanded Sans"/>
                <a:cs typeface="BNPP Expanded Sans"/>
              </a:rPr>
              <a:t>assurances)</a:t>
            </a:r>
            <a:endParaRPr sz="700">
              <a:latin typeface="BNPP Expanded Sans"/>
              <a:cs typeface="BNPP Expanded San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14998" y="6570002"/>
            <a:ext cx="621030" cy="612140"/>
            <a:chOff x="314998" y="6570002"/>
            <a:chExt cx="621030" cy="612140"/>
          </a:xfrm>
        </p:grpSpPr>
        <p:sp>
          <p:nvSpPr>
            <p:cNvPr id="14" name="object 14"/>
            <p:cNvSpPr/>
            <p:nvPr/>
          </p:nvSpPr>
          <p:spPr>
            <a:xfrm>
              <a:off x="314998" y="6570002"/>
              <a:ext cx="620775" cy="612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3755" y="6983056"/>
              <a:ext cx="134772" cy="1196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1520" y="6649097"/>
              <a:ext cx="434352" cy="260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384" y="7094461"/>
              <a:ext cx="24676" cy="109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20975" y="6638891"/>
              <a:ext cx="247650" cy="204470"/>
            </a:xfrm>
            <a:custGeom>
              <a:avLst/>
              <a:gdLst/>
              <a:ahLst/>
              <a:cxnLst/>
              <a:rect l="l" t="t" r="r" b="b"/>
              <a:pathLst>
                <a:path w="247650" h="204470">
                  <a:moveTo>
                    <a:pt x="46266" y="0"/>
                  </a:moveTo>
                  <a:lnTo>
                    <a:pt x="66836" y="10066"/>
                  </a:lnTo>
                  <a:lnTo>
                    <a:pt x="96204" y="26136"/>
                  </a:lnTo>
                  <a:lnTo>
                    <a:pt x="123974" y="43044"/>
                  </a:lnTo>
                  <a:lnTo>
                    <a:pt x="139750" y="55625"/>
                  </a:lnTo>
                  <a:lnTo>
                    <a:pt x="107479" y="61980"/>
                  </a:lnTo>
                  <a:lnTo>
                    <a:pt x="69270" y="72545"/>
                  </a:lnTo>
                  <a:lnTo>
                    <a:pt x="31364" y="85658"/>
                  </a:lnTo>
                  <a:lnTo>
                    <a:pt x="0" y="99656"/>
                  </a:lnTo>
                  <a:lnTo>
                    <a:pt x="32355" y="93803"/>
                  </a:lnTo>
                  <a:lnTo>
                    <a:pt x="67573" y="89379"/>
                  </a:lnTo>
                  <a:lnTo>
                    <a:pt x="102519" y="86226"/>
                  </a:lnTo>
                  <a:lnTo>
                    <a:pt x="134061" y="84188"/>
                  </a:lnTo>
                  <a:lnTo>
                    <a:pt x="123689" y="99083"/>
                  </a:lnTo>
                  <a:lnTo>
                    <a:pt x="113677" y="112353"/>
                  </a:lnTo>
                  <a:lnTo>
                    <a:pt x="101932" y="126429"/>
                  </a:lnTo>
                  <a:lnTo>
                    <a:pt x="86359" y="143738"/>
                  </a:lnTo>
                  <a:lnTo>
                    <a:pt x="112874" y="128676"/>
                  </a:lnTo>
                  <a:lnTo>
                    <a:pt x="153425" y="108096"/>
                  </a:lnTo>
                  <a:lnTo>
                    <a:pt x="178053" y="94399"/>
                  </a:lnTo>
                  <a:lnTo>
                    <a:pt x="187067" y="115149"/>
                  </a:lnTo>
                  <a:lnTo>
                    <a:pt x="192643" y="142795"/>
                  </a:lnTo>
                  <a:lnTo>
                    <a:pt x="195556" y="173751"/>
                  </a:lnTo>
                  <a:lnTo>
                    <a:pt x="196583" y="204431"/>
                  </a:lnTo>
                  <a:lnTo>
                    <a:pt x="206108" y="175226"/>
                  </a:lnTo>
                  <a:lnTo>
                    <a:pt x="214364" y="133853"/>
                  </a:lnTo>
                  <a:lnTo>
                    <a:pt x="219080" y="93930"/>
                  </a:lnTo>
                  <a:lnTo>
                    <a:pt x="217982" y="69075"/>
                  </a:lnTo>
                  <a:lnTo>
                    <a:pt x="231381" y="59198"/>
                  </a:lnTo>
                  <a:lnTo>
                    <a:pt x="238929" y="51523"/>
                  </a:lnTo>
                  <a:lnTo>
                    <a:pt x="243294" y="44782"/>
                  </a:lnTo>
                  <a:lnTo>
                    <a:pt x="247141" y="37706"/>
                  </a:lnTo>
                  <a:lnTo>
                    <a:pt x="218559" y="40109"/>
                  </a:lnTo>
                  <a:lnTo>
                    <a:pt x="207767" y="41571"/>
                  </a:lnTo>
                  <a:lnTo>
                    <a:pt x="198081" y="43903"/>
                  </a:lnTo>
                  <a:lnTo>
                    <a:pt x="168467" y="29382"/>
                  </a:lnTo>
                  <a:lnTo>
                    <a:pt x="130413" y="16189"/>
                  </a:lnTo>
                  <a:lnTo>
                    <a:pt x="88239" y="5877"/>
                  </a:lnTo>
                  <a:lnTo>
                    <a:pt x="462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6828" y="6929730"/>
              <a:ext cx="141693" cy="1686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8593" y="6757756"/>
              <a:ext cx="242570" cy="149860"/>
            </a:xfrm>
            <a:custGeom>
              <a:avLst/>
              <a:gdLst/>
              <a:ahLst/>
              <a:cxnLst/>
              <a:rect l="l" t="t" r="r" b="b"/>
              <a:pathLst>
                <a:path w="242570" h="149859">
                  <a:moveTo>
                    <a:pt x="78076" y="28890"/>
                  </a:moveTo>
                  <a:lnTo>
                    <a:pt x="28990" y="33120"/>
                  </a:lnTo>
                  <a:lnTo>
                    <a:pt x="2539" y="39801"/>
                  </a:lnTo>
                  <a:lnTo>
                    <a:pt x="19495" y="41393"/>
                  </a:lnTo>
                  <a:lnTo>
                    <a:pt x="36961" y="44818"/>
                  </a:lnTo>
                  <a:lnTo>
                    <a:pt x="52530" y="50167"/>
                  </a:lnTo>
                  <a:lnTo>
                    <a:pt x="63792" y="57531"/>
                  </a:lnTo>
                  <a:lnTo>
                    <a:pt x="58214" y="63096"/>
                  </a:lnTo>
                  <a:lnTo>
                    <a:pt x="43759" y="79878"/>
                  </a:lnTo>
                  <a:lnTo>
                    <a:pt x="23313" y="108617"/>
                  </a:lnTo>
                  <a:lnTo>
                    <a:pt x="0" y="149783"/>
                  </a:lnTo>
                  <a:lnTo>
                    <a:pt x="9388" y="141111"/>
                  </a:lnTo>
                  <a:lnTo>
                    <a:pt x="31918" y="121027"/>
                  </a:lnTo>
                  <a:lnTo>
                    <a:pt x="59139" y="98434"/>
                  </a:lnTo>
                  <a:lnTo>
                    <a:pt x="82600" y="82232"/>
                  </a:lnTo>
                  <a:lnTo>
                    <a:pt x="120903" y="82232"/>
                  </a:lnTo>
                  <a:lnTo>
                    <a:pt x="126098" y="67894"/>
                  </a:lnTo>
                  <a:lnTo>
                    <a:pt x="129870" y="65735"/>
                  </a:lnTo>
                  <a:lnTo>
                    <a:pt x="148259" y="63982"/>
                  </a:lnTo>
                  <a:lnTo>
                    <a:pt x="163838" y="62996"/>
                  </a:lnTo>
                  <a:lnTo>
                    <a:pt x="229776" y="62996"/>
                  </a:lnTo>
                  <a:lnTo>
                    <a:pt x="212691" y="54508"/>
                  </a:lnTo>
                  <a:lnTo>
                    <a:pt x="180195" y="42212"/>
                  </a:lnTo>
                  <a:lnTo>
                    <a:pt x="140271" y="33223"/>
                  </a:lnTo>
                  <a:lnTo>
                    <a:pt x="141554" y="29667"/>
                  </a:lnTo>
                  <a:lnTo>
                    <a:pt x="98323" y="29667"/>
                  </a:lnTo>
                  <a:lnTo>
                    <a:pt x="95932" y="29484"/>
                  </a:lnTo>
                  <a:lnTo>
                    <a:pt x="89041" y="29129"/>
                  </a:lnTo>
                  <a:lnTo>
                    <a:pt x="78076" y="28890"/>
                  </a:lnTo>
                  <a:close/>
                </a:path>
                <a:path w="242570" h="149859">
                  <a:moveTo>
                    <a:pt x="120903" y="82232"/>
                  </a:moveTo>
                  <a:lnTo>
                    <a:pt x="82600" y="82232"/>
                  </a:lnTo>
                  <a:lnTo>
                    <a:pt x="84780" y="89384"/>
                  </a:lnTo>
                  <a:lnTo>
                    <a:pt x="90252" y="106751"/>
                  </a:lnTo>
                  <a:lnTo>
                    <a:pt x="97420" y="128197"/>
                  </a:lnTo>
                  <a:lnTo>
                    <a:pt x="104686" y="147586"/>
                  </a:lnTo>
                  <a:lnTo>
                    <a:pt x="106149" y="139258"/>
                  </a:lnTo>
                  <a:lnTo>
                    <a:pt x="110372" y="118737"/>
                  </a:lnTo>
                  <a:lnTo>
                    <a:pt x="117105" y="92717"/>
                  </a:lnTo>
                  <a:lnTo>
                    <a:pt x="120903" y="82232"/>
                  </a:lnTo>
                  <a:close/>
                </a:path>
                <a:path w="242570" h="149859">
                  <a:moveTo>
                    <a:pt x="229776" y="62996"/>
                  </a:moveTo>
                  <a:lnTo>
                    <a:pt x="163838" y="62996"/>
                  </a:lnTo>
                  <a:lnTo>
                    <a:pt x="183753" y="63096"/>
                  </a:lnTo>
                  <a:lnTo>
                    <a:pt x="209492" y="65154"/>
                  </a:lnTo>
                  <a:lnTo>
                    <a:pt x="242544" y="70040"/>
                  </a:lnTo>
                  <a:lnTo>
                    <a:pt x="234545" y="65366"/>
                  </a:lnTo>
                  <a:lnTo>
                    <a:pt x="229776" y="62996"/>
                  </a:lnTo>
                  <a:close/>
                </a:path>
                <a:path w="242570" h="149859">
                  <a:moveTo>
                    <a:pt x="157251" y="0"/>
                  </a:moveTo>
                  <a:lnTo>
                    <a:pt x="146493" y="3117"/>
                  </a:lnTo>
                  <a:lnTo>
                    <a:pt x="131254" y="9661"/>
                  </a:lnTo>
                  <a:lnTo>
                    <a:pt x="114281" y="18791"/>
                  </a:lnTo>
                  <a:lnTo>
                    <a:pt x="98323" y="29667"/>
                  </a:lnTo>
                  <a:lnTo>
                    <a:pt x="141554" y="29667"/>
                  </a:lnTo>
                  <a:lnTo>
                    <a:pt x="142869" y="26022"/>
                  </a:lnTo>
                  <a:lnTo>
                    <a:pt x="146994" y="17054"/>
                  </a:lnTo>
                  <a:lnTo>
                    <a:pt x="152003" y="7864"/>
                  </a:lnTo>
                  <a:lnTo>
                    <a:pt x="157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3335" y="7026771"/>
              <a:ext cx="132194" cy="846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1090580" y="6653705"/>
            <a:ext cx="413384" cy="205740"/>
            <a:chOff x="1090580" y="6653705"/>
            <a:chExt cx="413384" cy="205740"/>
          </a:xfrm>
        </p:grpSpPr>
        <p:sp>
          <p:nvSpPr>
            <p:cNvPr id="23" name="object 23"/>
            <p:cNvSpPr/>
            <p:nvPr/>
          </p:nvSpPr>
          <p:spPr>
            <a:xfrm>
              <a:off x="1090580" y="6653710"/>
              <a:ext cx="191528" cy="2054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1353" y="6653705"/>
              <a:ext cx="182473" cy="2054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1556876" y="6653621"/>
            <a:ext cx="184099" cy="2054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849385" y="6653576"/>
            <a:ext cx="695325" cy="205740"/>
            <a:chOff x="1849385" y="6653576"/>
            <a:chExt cx="695325" cy="205740"/>
          </a:xfrm>
        </p:grpSpPr>
        <p:sp>
          <p:nvSpPr>
            <p:cNvPr id="27" name="object 27"/>
            <p:cNvSpPr/>
            <p:nvPr/>
          </p:nvSpPr>
          <p:spPr>
            <a:xfrm>
              <a:off x="1849385" y="6653621"/>
              <a:ext cx="390146" cy="20555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61510" y="6653703"/>
              <a:ext cx="199859" cy="20547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87399" y="6653576"/>
              <a:ext cx="57150" cy="205740"/>
            </a:xfrm>
            <a:custGeom>
              <a:avLst/>
              <a:gdLst/>
              <a:ahLst/>
              <a:cxnLst/>
              <a:rect l="l" t="t" r="r" b="b"/>
              <a:pathLst>
                <a:path w="57150" h="205740">
                  <a:moveTo>
                    <a:pt x="56591" y="0"/>
                  </a:moveTo>
                  <a:lnTo>
                    <a:pt x="55029" y="0"/>
                  </a:lnTo>
                  <a:lnTo>
                    <a:pt x="304" y="0"/>
                  </a:lnTo>
                  <a:lnTo>
                    <a:pt x="1584" y="23267"/>
                  </a:lnTo>
                  <a:lnTo>
                    <a:pt x="2441" y="50528"/>
                  </a:lnTo>
                  <a:lnTo>
                    <a:pt x="3213" y="97739"/>
                  </a:lnTo>
                  <a:lnTo>
                    <a:pt x="2749" y="147385"/>
                  </a:lnTo>
                  <a:lnTo>
                    <a:pt x="1830" y="178179"/>
                  </a:lnTo>
                  <a:lnTo>
                    <a:pt x="0" y="205384"/>
                  </a:lnTo>
                  <a:lnTo>
                    <a:pt x="57010" y="205384"/>
                  </a:lnTo>
                  <a:lnTo>
                    <a:pt x="55116" y="178179"/>
                  </a:lnTo>
                  <a:lnTo>
                    <a:pt x="54206" y="147385"/>
                  </a:lnTo>
                  <a:lnTo>
                    <a:pt x="53733" y="97739"/>
                  </a:lnTo>
                  <a:lnTo>
                    <a:pt x="53942" y="77416"/>
                  </a:lnTo>
                  <a:lnTo>
                    <a:pt x="54514" y="50504"/>
                  </a:lnTo>
                  <a:lnTo>
                    <a:pt x="55373" y="23254"/>
                  </a:lnTo>
                  <a:lnTo>
                    <a:pt x="565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2595245" y="6646443"/>
            <a:ext cx="607695" cy="216535"/>
          </a:xfrm>
          <a:custGeom>
            <a:avLst/>
            <a:gdLst/>
            <a:ahLst/>
            <a:cxnLst/>
            <a:rect l="l" t="t" r="r" b="b"/>
            <a:pathLst>
              <a:path w="607694" h="216534">
                <a:moveTo>
                  <a:pt x="191477" y="156400"/>
                </a:moveTo>
                <a:lnTo>
                  <a:pt x="187985" y="138125"/>
                </a:lnTo>
                <a:lnTo>
                  <a:pt x="177660" y="122593"/>
                </a:lnTo>
                <a:lnTo>
                  <a:pt x="160705" y="109982"/>
                </a:lnTo>
                <a:lnTo>
                  <a:pt x="138493" y="100939"/>
                </a:lnTo>
                <a:lnTo>
                  <a:pt x="138493" y="147307"/>
                </a:lnTo>
                <a:lnTo>
                  <a:pt x="138493" y="154063"/>
                </a:lnTo>
                <a:lnTo>
                  <a:pt x="134772" y="169113"/>
                </a:lnTo>
                <a:lnTo>
                  <a:pt x="123659" y="179908"/>
                </a:lnTo>
                <a:lnTo>
                  <a:pt x="105194" y="186410"/>
                </a:lnTo>
                <a:lnTo>
                  <a:pt x="79451" y="188595"/>
                </a:lnTo>
                <a:lnTo>
                  <a:pt x="72758" y="188595"/>
                </a:lnTo>
                <a:lnTo>
                  <a:pt x="54038" y="141020"/>
                </a:lnTo>
                <a:lnTo>
                  <a:pt x="53911" y="127469"/>
                </a:lnTo>
                <a:lnTo>
                  <a:pt x="54025" y="85712"/>
                </a:lnTo>
                <a:lnTo>
                  <a:pt x="55473" y="31457"/>
                </a:lnTo>
                <a:lnTo>
                  <a:pt x="67284" y="30060"/>
                </a:lnTo>
                <a:lnTo>
                  <a:pt x="74155" y="30200"/>
                </a:lnTo>
                <a:lnTo>
                  <a:pt x="116370" y="37122"/>
                </a:lnTo>
                <a:lnTo>
                  <a:pt x="123393" y="75488"/>
                </a:lnTo>
                <a:lnTo>
                  <a:pt x="81800" y="88366"/>
                </a:lnTo>
                <a:lnTo>
                  <a:pt x="80810" y="88366"/>
                </a:lnTo>
                <a:lnTo>
                  <a:pt x="69926" y="117271"/>
                </a:lnTo>
                <a:lnTo>
                  <a:pt x="81038" y="117271"/>
                </a:lnTo>
                <a:lnTo>
                  <a:pt x="96837" y="118122"/>
                </a:lnTo>
                <a:lnTo>
                  <a:pt x="131686" y="135496"/>
                </a:lnTo>
                <a:lnTo>
                  <a:pt x="138493" y="147307"/>
                </a:lnTo>
                <a:lnTo>
                  <a:pt x="138493" y="100939"/>
                </a:lnTo>
                <a:lnTo>
                  <a:pt x="137363" y="100469"/>
                </a:lnTo>
                <a:lnTo>
                  <a:pt x="155067" y="93319"/>
                </a:lnTo>
                <a:lnTo>
                  <a:pt x="168795" y="82804"/>
                </a:lnTo>
                <a:lnTo>
                  <a:pt x="177685" y="69723"/>
                </a:lnTo>
                <a:lnTo>
                  <a:pt x="180848" y="54864"/>
                </a:lnTo>
                <a:lnTo>
                  <a:pt x="174193" y="33261"/>
                </a:lnTo>
                <a:lnTo>
                  <a:pt x="170383" y="30060"/>
                </a:lnTo>
                <a:lnTo>
                  <a:pt x="156845" y="18681"/>
                </a:lnTo>
                <a:lnTo>
                  <a:pt x="132651" y="10312"/>
                </a:lnTo>
                <a:lnTo>
                  <a:pt x="105486" y="7340"/>
                </a:lnTo>
                <a:lnTo>
                  <a:pt x="406" y="7277"/>
                </a:lnTo>
                <a:lnTo>
                  <a:pt x="584" y="10312"/>
                </a:lnTo>
                <a:lnTo>
                  <a:pt x="1587" y="30060"/>
                </a:lnTo>
                <a:lnTo>
                  <a:pt x="2451" y="57797"/>
                </a:lnTo>
                <a:lnTo>
                  <a:pt x="2997" y="84709"/>
                </a:lnTo>
                <a:lnTo>
                  <a:pt x="3124" y="125450"/>
                </a:lnTo>
                <a:lnTo>
                  <a:pt x="2768" y="154063"/>
                </a:lnTo>
                <a:lnTo>
                  <a:pt x="1854" y="185496"/>
                </a:lnTo>
                <a:lnTo>
                  <a:pt x="215" y="210578"/>
                </a:lnTo>
                <a:lnTo>
                  <a:pt x="0" y="212725"/>
                </a:lnTo>
                <a:lnTo>
                  <a:pt x="95250" y="212750"/>
                </a:lnTo>
                <a:lnTo>
                  <a:pt x="129921" y="209791"/>
                </a:lnTo>
                <a:lnTo>
                  <a:pt x="160807" y="200164"/>
                </a:lnTo>
                <a:lnTo>
                  <a:pt x="175526" y="188595"/>
                </a:lnTo>
                <a:lnTo>
                  <a:pt x="182981" y="182740"/>
                </a:lnTo>
                <a:lnTo>
                  <a:pt x="191477" y="156400"/>
                </a:lnTo>
                <a:close/>
              </a:path>
              <a:path w="607694" h="216534">
                <a:moveTo>
                  <a:pt x="423951" y="212521"/>
                </a:moveTo>
                <a:lnTo>
                  <a:pt x="402209" y="163601"/>
                </a:lnTo>
                <a:lnTo>
                  <a:pt x="390715" y="137731"/>
                </a:lnTo>
                <a:lnTo>
                  <a:pt x="359575" y="67640"/>
                </a:lnTo>
                <a:lnTo>
                  <a:pt x="337705" y="18427"/>
                </a:lnTo>
                <a:lnTo>
                  <a:pt x="337705" y="137147"/>
                </a:lnTo>
                <a:lnTo>
                  <a:pt x="335673" y="137172"/>
                </a:lnTo>
                <a:lnTo>
                  <a:pt x="333387" y="137325"/>
                </a:lnTo>
                <a:lnTo>
                  <a:pt x="308190" y="137731"/>
                </a:lnTo>
                <a:lnTo>
                  <a:pt x="281012" y="137172"/>
                </a:lnTo>
                <a:lnTo>
                  <a:pt x="278231" y="137147"/>
                </a:lnTo>
                <a:lnTo>
                  <a:pt x="286105" y="118071"/>
                </a:lnTo>
                <a:lnTo>
                  <a:pt x="293814" y="100088"/>
                </a:lnTo>
                <a:lnTo>
                  <a:pt x="301244" y="83261"/>
                </a:lnTo>
                <a:lnTo>
                  <a:pt x="308229" y="67640"/>
                </a:lnTo>
                <a:lnTo>
                  <a:pt x="312889" y="78003"/>
                </a:lnTo>
                <a:lnTo>
                  <a:pt x="319684" y="93865"/>
                </a:lnTo>
                <a:lnTo>
                  <a:pt x="328129" y="113982"/>
                </a:lnTo>
                <a:lnTo>
                  <a:pt x="337705" y="137147"/>
                </a:lnTo>
                <a:lnTo>
                  <a:pt x="337705" y="18427"/>
                </a:lnTo>
                <a:lnTo>
                  <a:pt x="332689" y="7137"/>
                </a:lnTo>
                <a:lnTo>
                  <a:pt x="293382" y="7137"/>
                </a:lnTo>
                <a:lnTo>
                  <a:pt x="292989" y="8229"/>
                </a:lnTo>
                <a:lnTo>
                  <a:pt x="275107" y="50990"/>
                </a:lnTo>
                <a:lnTo>
                  <a:pt x="246253" y="115773"/>
                </a:lnTo>
                <a:lnTo>
                  <a:pt x="218401" y="177177"/>
                </a:lnTo>
                <a:lnTo>
                  <a:pt x="203466" y="209778"/>
                </a:lnTo>
                <a:lnTo>
                  <a:pt x="202145" y="212521"/>
                </a:lnTo>
                <a:lnTo>
                  <a:pt x="251167" y="212521"/>
                </a:lnTo>
                <a:lnTo>
                  <a:pt x="267627" y="164198"/>
                </a:lnTo>
                <a:lnTo>
                  <a:pt x="308025" y="163601"/>
                </a:lnTo>
                <a:lnTo>
                  <a:pt x="347218" y="164147"/>
                </a:lnTo>
                <a:lnTo>
                  <a:pt x="364070" y="203619"/>
                </a:lnTo>
                <a:lnTo>
                  <a:pt x="367258" y="212521"/>
                </a:lnTo>
                <a:lnTo>
                  <a:pt x="423951" y="212521"/>
                </a:lnTo>
                <a:close/>
              </a:path>
              <a:path w="607694" h="216534">
                <a:moveTo>
                  <a:pt x="607402" y="152488"/>
                </a:moveTo>
                <a:lnTo>
                  <a:pt x="601091" y="128574"/>
                </a:lnTo>
                <a:lnTo>
                  <a:pt x="584771" y="111074"/>
                </a:lnTo>
                <a:lnTo>
                  <a:pt x="562330" y="98056"/>
                </a:lnTo>
                <a:lnTo>
                  <a:pt x="519747" y="80238"/>
                </a:lnTo>
                <a:lnTo>
                  <a:pt x="503986" y="72212"/>
                </a:lnTo>
                <a:lnTo>
                  <a:pt x="492772" y="63042"/>
                </a:lnTo>
                <a:lnTo>
                  <a:pt x="488492" y="52197"/>
                </a:lnTo>
                <a:lnTo>
                  <a:pt x="488975" y="47383"/>
                </a:lnTo>
                <a:lnTo>
                  <a:pt x="492353" y="41287"/>
                </a:lnTo>
                <a:lnTo>
                  <a:pt x="501535" y="36068"/>
                </a:lnTo>
                <a:lnTo>
                  <a:pt x="519404" y="33845"/>
                </a:lnTo>
                <a:lnTo>
                  <a:pt x="536524" y="35407"/>
                </a:lnTo>
                <a:lnTo>
                  <a:pt x="552513" y="39192"/>
                </a:lnTo>
                <a:lnTo>
                  <a:pt x="566458" y="43929"/>
                </a:lnTo>
                <a:lnTo>
                  <a:pt x="589165" y="53174"/>
                </a:lnTo>
                <a:lnTo>
                  <a:pt x="589089" y="8064"/>
                </a:lnTo>
                <a:lnTo>
                  <a:pt x="567359" y="4140"/>
                </a:lnTo>
                <a:lnTo>
                  <a:pt x="555066" y="2171"/>
                </a:lnTo>
                <a:lnTo>
                  <a:pt x="541147" y="635"/>
                </a:lnTo>
                <a:lnTo>
                  <a:pt x="526288" y="0"/>
                </a:lnTo>
                <a:lnTo>
                  <a:pt x="490956" y="4368"/>
                </a:lnTo>
                <a:lnTo>
                  <a:pt x="463651" y="16662"/>
                </a:lnTo>
                <a:lnTo>
                  <a:pt x="446049" y="35737"/>
                </a:lnTo>
                <a:lnTo>
                  <a:pt x="439813" y="60426"/>
                </a:lnTo>
                <a:lnTo>
                  <a:pt x="445985" y="83781"/>
                </a:lnTo>
                <a:lnTo>
                  <a:pt x="461975" y="100939"/>
                </a:lnTo>
                <a:lnTo>
                  <a:pt x="483946" y="113779"/>
                </a:lnTo>
                <a:lnTo>
                  <a:pt x="526503" y="131876"/>
                </a:lnTo>
                <a:lnTo>
                  <a:pt x="542709" y="140322"/>
                </a:lnTo>
                <a:lnTo>
                  <a:pt x="554240" y="150114"/>
                </a:lnTo>
                <a:lnTo>
                  <a:pt x="558634" y="161823"/>
                </a:lnTo>
                <a:lnTo>
                  <a:pt x="558634" y="167093"/>
                </a:lnTo>
                <a:lnTo>
                  <a:pt x="517271" y="183603"/>
                </a:lnTo>
                <a:lnTo>
                  <a:pt x="502666" y="181940"/>
                </a:lnTo>
                <a:lnTo>
                  <a:pt x="487057" y="178358"/>
                </a:lnTo>
                <a:lnTo>
                  <a:pt x="470496" y="172859"/>
                </a:lnTo>
                <a:lnTo>
                  <a:pt x="453047" y="165481"/>
                </a:lnTo>
                <a:lnTo>
                  <a:pt x="443039" y="160883"/>
                </a:lnTo>
                <a:lnTo>
                  <a:pt x="443128" y="205752"/>
                </a:lnTo>
                <a:lnTo>
                  <a:pt x="464426" y="210464"/>
                </a:lnTo>
                <a:lnTo>
                  <a:pt x="478320" y="213182"/>
                </a:lnTo>
                <a:lnTo>
                  <a:pt x="494284" y="215366"/>
                </a:lnTo>
                <a:lnTo>
                  <a:pt x="511352" y="216255"/>
                </a:lnTo>
                <a:lnTo>
                  <a:pt x="551726" y="211912"/>
                </a:lnTo>
                <a:lnTo>
                  <a:pt x="581926" y="199339"/>
                </a:lnTo>
                <a:lnTo>
                  <a:pt x="600849" y="179298"/>
                </a:lnTo>
                <a:lnTo>
                  <a:pt x="607402" y="152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1083532" y="6930422"/>
            <a:ext cx="887094" cy="184150"/>
            <a:chOff x="1083532" y="6930422"/>
            <a:chExt cx="887094" cy="184150"/>
          </a:xfrm>
        </p:grpSpPr>
        <p:sp>
          <p:nvSpPr>
            <p:cNvPr id="32" name="object 32"/>
            <p:cNvSpPr/>
            <p:nvPr/>
          </p:nvSpPr>
          <p:spPr>
            <a:xfrm>
              <a:off x="1276266" y="6933484"/>
              <a:ext cx="192608" cy="17786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83532" y="6930422"/>
              <a:ext cx="167220" cy="18401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99487" y="6933484"/>
              <a:ext cx="173558" cy="177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706190" y="6933484"/>
              <a:ext cx="172554" cy="177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20770" y="6933484"/>
              <a:ext cx="49530" cy="178435"/>
            </a:xfrm>
            <a:custGeom>
              <a:avLst/>
              <a:gdLst/>
              <a:ahLst/>
              <a:cxnLst/>
              <a:rect l="l" t="t" r="r" b="b"/>
              <a:pathLst>
                <a:path w="49530" h="178434">
                  <a:moveTo>
                    <a:pt x="49288" y="0"/>
                  </a:moveTo>
                  <a:lnTo>
                    <a:pt x="482" y="0"/>
                  </a:lnTo>
                  <a:lnTo>
                    <a:pt x="1377" y="19505"/>
                  </a:lnTo>
                  <a:lnTo>
                    <a:pt x="2108" y="43665"/>
                  </a:lnTo>
                  <a:lnTo>
                    <a:pt x="2781" y="84874"/>
                  </a:lnTo>
                  <a:lnTo>
                    <a:pt x="2343" y="127954"/>
                  </a:lnTo>
                  <a:lnTo>
                    <a:pt x="1506" y="155127"/>
                  </a:lnTo>
                  <a:lnTo>
                    <a:pt x="0" y="177863"/>
                  </a:lnTo>
                  <a:lnTo>
                    <a:pt x="49288" y="177863"/>
                  </a:lnTo>
                  <a:lnTo>
                    <a:pt x="47918" y="155127"/>
                  </a:lnTo>
                  <a:lnTo>
                    <a:pt x="47143" y="127954"/>
                  </a:lnTo>
                  <a:lnTo>
                    <a:pt x="46723" y="84874"/>
                  </a:lnTo>
                  <a:lnTo>
                    <a:pt x="47434" y="43565"/>
                  </a:lnTo>
                  <a:lnTo>
                    <a:pt x="48244" y="19467"/>
                  </a:lnTo>
                  <a:lnTo>
                    <a:pt x="4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2022201" y="6933485"/>
            <a:ext cx="136461" cy="1778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158015" y="6753307"/>
            <a:ext cx="3221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latin typeface="BNPP Sans"/>
                <a:cs typeface="BNPP Sans"/>
              </a:rPr>
              <a:t>L’assureur </a:t>
            </a:r>
            <a:r>
              <a:rPr sz="1700" dirty="0">
                <a:latin typeface="BNPP Sans"/>
                <a:cs typeface="BNPP Sans"/>
              </a:rPr>
              <a:t>d’un monde qui</a:t>
            </a:r>
            <a:r>
              <a:rPr sz="1700" spc="-40" dirty="0">
                <a:latin typeface="BNPP Sans"/>
                <a:cs typeface="BNPP Sans"/>
              </a:rPr>
              <a:t> </a:t>
            </a:r>
            <a:r>
              <a:rPr sz="1700" dirty="0">
                <a:latin typeface="BNPP Sans"/>
                <a:cs typeface="BNPP Sans"/>
              </a:rPr>
              <a:t>change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57200" y="1590776"/>
            <a:ext cx="1631314" cy="23495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BNPP Expanded Sans"/>
                <a:cs typeface="BNPP Expanded Sans"/>
              </a:rPr>
              <a:t>La mission de</a:t>
            </a:r>
            <a:r>
              <a:rPr sz="1000" spc="-45" dirty="0">
                <a:latin typeface="BNPP Expanded Sans"/>
                <a:cs typeface="BNPP Expanded Sans"/>
              </a:rPr>
              <a:t> </a:t>
            </a:r>
            <a:r>
              <a:rPr sz="1000" spc="-25" dirty="0">
                <a:latin typeface="BNPP Expanded Sans"/>
                <a:cs typeface="BNPP Expanded Sans"/>
              </a:rPr>
              <a:t>l’AGIRA</a:t>
            </a:r>
            <a:endParaRPr sz="1000">
              <a:latin typeface="BNPP Expanded Sans"/>
              <a:cs typeface="BNPP Expanded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59" y="1912207"/>
            <a:ext cx="4543425" cy="23339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5000"/>
              </a:lnSpc>
              <a:spcBef>
                <a:spcPts val="100"/>
              </a:spcBef>
            </a:pPr>
            <a:r>
              <a:rPr sz="1000" b="0" spc="-30" dirty="0">
                <a:latin typeface="BNPP Sans Light"/>
                <a:cs typeface="BNPP Sans Light"/>
              </a:rPr>
              <a:t>L’AGIRA </a:t>
            </a:r>
            <a:r>
              <a:rPr sz="1000" b="0" dirty="0">
                <a:latin typeface="BNPP Sans Light"/>
                <a:cs typeface="BNPP Sans Light"/>
              </a:rPr>
              <a:t>est chargée d’organiser la </a:t>
            </a:r>
            <a:r>
              <a:rPr sz="1000" b="0" spc="-5" dirty="0">
                <a:latin typeface="BNPP Sans Light"/>
                <a:cs typeface="BNPP Sans Light"/>
              </a:rPr>
              <a:t>recherche </a:t>
            </a:r>
            <a:r>
              <a:rPr sz="1000" b="0" dirty="0">
                <a:latin typeface="BNPP Sans Light"/>
                <a:cs typeface="BNPP Sans Light"/>
              </a:rPr>
              <a:t>de contrats d’assurance vie non  </a:t>
            </a:r>
            <a:r>
              <a:rPr sz="1000" b="0" spc="-5" dirty="0">
                <a:latin typeface="BNPP Sans Light"/>
                <a:cs typeface="BNPP Sans Light"/>
              </a:rPr>
              <a:t>réclamés </a:t>
            </a:r>
            <a:r>
              <a:rPr sz="1000" b="0" dirty="0">
                <a:latin typeface="BNPP Sans Light"/>
                <a:cs typeface="BNPP Sans Light"/>
              </a:rPr>
              <a:t>en </a:t>
            </a:r>
            <a:r>
              <a:rPr sz="1000" b="0" spc="-5" dirty="0">
                <a:latin typeface="BNPP Sans Light"/>
                <a:cs typeface="BNPP Sans Light"/>
              </a:rPr>
              <a:t>cas </a:t>
            </a:r>
            <a:r>
              <a:rPr sz="1000" b="0" dirty="0">
                <a:latin typeface="BNPP Sans Light"/>
                <a:cs typeface="BNPP Sans Light"/>
              </a:rPr>
              <a:t>de décès du </a:t>
            </a:r>
            <a:r>
              <a:rPr sz="1000" b="0" spc="-10" dirty="0">
                <a:latin typeface="BNPP Sans Light"/>
                <a:cs typeface="BNPP Sans Light"/>
              </a:rPr>
              <a:t>souscripteur. </a:t>
            </a:r>
            <a:r>
              <a:rPr sz="1000" b="0" dirty="0">
                <a:latin typeface="BNPP Sans Light"/>
                <a:cs typeface="BNPP Sans Light"/>
              </a:rPr>
              <a:t>Le législateur a mis en place deux  dispositifs </a:t>
            </a:r>
            <a:r>
              <a:rPr sz="1000" b="0" spc="-5" dirty="0">
                <a:latin typeface="BNPP Sans Light"/>
                <a:cs typeface="BNPP Sans Light"/>
              </a:rPr>
              <a:t>complémentaires </a:t>
            </a:r>
            <a:r>
              <a:rPr sz="1000" b="0" dirty="0">
                <a:latin typeface="BNPP Sans Light"/>
                <a:cs typeface="BNPP Sans Light"/>
              </a:rPr>
              <a:t>facilitant la </a:t>
            </a:r>
            <a:r>
              <a:rPr sz="1000" b="0" spc="-5" dirty="0">
                <a:latin typeface="BNPP Sans Light"/>
                <a:cs typeface="BNPP Sans Light"/>
              </a:rPr>
              <a:t>recherche </a:t>
            </a:r>
            <a:r>
              <a:rPr sz="1000" b="0" dirty="0">
                <a:latin typeface="BNPP Sans Light"/>
                <a:cs typeface="BNPP Sans Light"/>
              </a:rPr>
              <a:t>des contrats d’assurance vie</a:t>
            </a:r>
            <a:r>
              <a:rPr sz="1000" b="0" spc="-5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en  </a:t>
            </a:r>
            <a:r>
              <a:rPr sz="1000" b="0" spc="-5" dirty="0">
                <a:latin typeface="BNPP Sans Light"/>
                <a:cs typeface="BNPP Sans Light"/>
              </a:rPr>
              <a:t>cas </a:t>
            </a:r>
            <a:r>
              <a:rPr sz="1000" b="0" dirty="0">
                <a:latin typeface="BNPP Sans Light"/>
                <a:cs typeface="BNPP Sans Light"/>
              </a:rPr>
              <a:t>de </a:t>
            </a:r>
            <a:r>
              <a:rPr sz="1000" b="0" dirty="0" err="1">
                <a:latin typeface="BNPP Sans Light"/>
                <a:cs typeface="BNPP Sans Light"/>
              </a:rPr>
              <a:t>décès</a:t>
            </a:r>
            <a:r>
              <a:rPr sz="1000" b="0" dirty="0">
                <a:latin typeface="BNPP Sans Light"/>
                <a:cs typeface="BNPP Sans Light"/>
              </a:rPr>
              <a:t> :</a:t>
            </a:r>
            <a:endParaRPr lang="fr-FR" sz="1000" b="0" dirty="0">
              <a:latin typeface="BNPP Sans Light"/>
              <a:cs typeface="BNPP Sans Light"/>
            </a:endParaRPr>
          </a:p>
          <a:p>
            <a:pPr marL="12700" marR="5715" algn="just">
              <a:lnSpc>
                <a:spcPct val="125000"/>
              </a:lnSpc>
              <a:spcBef>
                <a:spcPts val="100"/>
              </a:spcBef>
            </a:pPr>
            <a:endParaRPr sz="1000" dirty="0">
              <a:latin typeface="BNPP Sans Light"/>
              <a:cs typeface="BNPP Sans Light"/>
            </a:endParaRPr>
          </a:p>
          <a:p>
            <a:pPr marL="94615" marR="5080" indent="-82550" algn="just">
              <a:lnSpc>
                <a:spcPct val="125000"/>
              </a:lnSpc>
              <a:buFont typeface="BNPP Sans Light"/>
              <a:buChar char="•"/>
              <a:tabLst>
                <a:tab pos="95250" algn="l"/>
              </a:tabLst>
            </a:pPr>
            <a:r>
              <a:rPr sz="1000" dirty="0">
                <a:latin typeface="BNPP Sans"/>
                <a:cs typeface="BNPP Sans"/>
              </a:rPr>
              <a:t>AGIRA 1 </a:t>
            </a:r>
            <a:r>
              <a:rPr sz="1000" b="0" dirty="0">
                <a:latin typeface="BNPP Sans Light"/>
                <a:cs typeface="BNPP Sans Light"/>
              </a:rPr>
              <a:t>: en permettant aux personnes physiques ou morales estimant </a:t>
            </a:r>
            <a:r>
              <a:rPr sz="1000" b="0" spc="-5" dirty="0">
                <a:latin typeface="BNPP Sans Light"/>
                <a:cs typeface="BNPP Sans Light"/>
              </a:rPr>
              <a:t>être  bénéficaires </a:t>
            </a:r>
            <a:r>
              <a:rPr sz="1000" b="0" dirty="0">
                <a:latin typeface="BNPP Sans Light"/>
                <a:cs typeface="BNPP Sans Light"/>
              </a:rPr>
              <a:t>d’un contrat d’assurance vie souscrit par une personne décédée de  </a:t>
            </a:r>
            <a:r>
              <a:rPr sz="1000" b="0" spc="-5" dirty="0">
                <a:latin typeface="BNPP Sans Light"/>
                <a:cs typeface="BNPP Sans Light"/>
              </a:rPr>
              <a:t>s’adresser </a:t>
            </a:r>
            <a:r>
              <a:rPr sz="1000" b="0" dirty="0">
                <a:latin typeface="BNPP Sans Light"/>
                <a:cs typeface="BNPP Sans Light"/>
              </a:rPr>
              <a:t>à AGIRA pour </a:t>
            </a:r>
            <a:r>
              <a:rPr sz="1000" b="0" spc="-5" dirty="0">
                <a:latin typeface="BNPP Sans Light"/>
                <a:cs typeface="BNPP Sans Light"/>
              </a:rPr>
              <a:t>rechercher</a:t>
            </a:r>
            <a:r>
              <a:rPr sz="1000" b="0" spc="5" dirty="0">
                <a:latin typeface="BNPP Sans Light"/>
                <a:cs typeface="BNPP Sans Light"/>
              </a:rPr>
              <a:t> </a:t>
            </a:r>
            <a:r>
              <a:rPr sz="1000" b="0" spc="-15" dirty="0" err="1">
                <a:latin typeface="BNPP Sans Light"/>
                <a:cs typeface="BNPP Sans Light"/>
              </a:rPr>
              <a:t>l’assureur</a:t>
            </a:r>
            <a:r>
              <a:rPr sz="1000" b="0" spc="-15" dirty="0">
                <a:latin typeface="BNPP Sans Light"/>
                <a:cs typeface="BNPP Sans Light"/>
              </a:rPr>
              <a:t>.</a:t>
            </a:r>
            <a:endParaRPr lang="fr-FR" sz="1000" b="0" spc="-15" dirty="0">
              <a:latin typeface="BNPP Sans Light"/>
              <a:cs typeface="BNPP Sans Light"/>
            </a:endParaRPr>
          </a:p>
          <a:p>
            <a:pPr marL="12065" marR="5080" algn="just">
              <a:lnSpc>
                <a:spcPct val="125000"/>
              </a:lnSpc>
              <a:tabLst>
                <a:tab pos="95250" algn="l"/>
              </a:tabLst>
            </a:pPr>
            <a:endParaRPr sz="1000" dirty="0">
              <a:latin typeface="BNPP Sans Light"/>
              <a:cs typeface="BNPP Sans Light"/>
            </a:endParaRPr>
          </a:p>
          <a:p>
            <a:pPr marL="94615" marR="5715" indent="-82550" algn="just">
              <a:lnSpc>
                <a:spcPct val="125000"/>
              </a:lnSpc>
              <a:buFont typeface="BNPP Sans Light"/>
              <a:buChar char="•"/>
              <a:tabLst>
                <a:tab pos="95250" algn="l"/>
              </a:tabLst>
            </a:pPr>
            <a:r>
              <a:rPr sz="1000" dirty="0">
                <a:latin typeface="BNPP Sans"/>
                <a:cs typeface="BNPP Sans"/>
              </a:rPr>
              <a:t>AGIRA</a:t>
            </a:r>
            <a:r>
              <a:rPr sz="1000" spc="-60" dirty="0">
                <a:latin typeface="BNPP Sans"/>
                <a:cs typeface="BNPP Sans"/>
              </a:rPr>
              <a:t> </a:t>
            </a:r>
            <a:r>
              <a:rPr sz="1000" dirty="0">
                <a:latin typeface="BNPP Sans"/>
                <a:cs typeface="BNPP Sans"/>
              </a:rPr>
              <a:t>2</a:t>
            </a:r>
            <a:r>
              <a:rPr sz="1000" spc="-50" dirty="0">
                <a:latin typeface="BNPP Sans"/>
                <a:cs typeface="BNPP Sans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:</a:t>
            </a:r>
            <a:r>
              <a:rPr sz="1000" b="0" spc="1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en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autorisant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les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assureurs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à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accéder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via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AGIRA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aux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données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figurant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sur  le </a:t>
            </a:r>
            <a:r>
              <a:rPr sz="1000" b="0" spc="-5" dirty="0">
                <a:latin typeface="BNPP Sans Light"/>
                <a:cs typeface="BNPP Sans Light"/>
              </a:rPr>
              <a:t>répertoire </a:t>
            </a:r>
            <a:r>
              <a:rPr sz="1000" b="0" dirty="0">
                <a:latin typeface="BNPP Sans Light"/>
                <a:cs typeface="BNPP Sans Light"/>
              </a:rPr>
              <a:t>national </a:t>
            </a:r>
            <a:r>
              <a:rPr sz="1000" b="0" spc="-5" dirty="0">
                <a:latin typeface="BNPP Sans Light"/>
                <a:cs typeface="BNPP Sans Light"/>
              </a:rPr>
              <a:t>d’identification </a:t>
            </a:r>
            <a:r>
              <a:rPr sz="1000" b="0" dirty="0">
                <a:latin typeface="BNPP Sans Light"/>
                <a:cs typeface="BNPP Sans Light"/>
              </a:rPr>
              <a:t>des personnes physiques (RNIPP) de</a:t>
            </a:r>
            <a:r>
              <a:rPr sz="1000" b="0" spc="-14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l’INSEE  pour s’informer du décès éventuel de leur</a:t>
            </a:r>
            <a:r>
              <a:rPr sz="1000" b="0" spc="-10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assuré.</a:t>
            </a:r>
            <a:endParaRPr sz="1000" dirty="0">
              <a:latin typeface="BNPP Sans Light"/>
              <a:cs typeface="BNPP Sans 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80900" y="1444777"/>
            <a:ext cx="2569210" cy="45847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 marR="92710">
              <a:lnSpc>
                <a:spcPct val="108300"/>
              </a:lnSpc>
              <a:spcBef>
                <a:spcPts val="270"/>
              </a:spcBef>
            </a:pPr>
            <a:r>
              <a:rPr sz="1000" spc="-10" dirty="0">
                <a:latin typeface="BNPP Expanded Sans"/>
                <a:cs typeface="BNPP Expanded Sans"/>
              </a:rPr>
              <a:t>Assurés centenaires non</a:t>
            </a:r>
            <a:r>
              <a:rPr sz="1000" spc="-70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décédés  </a:t>
            </a:r>
            <a:r>
              <a:rPr sz="1000" spc="-5" dirty="0">
                <a:latin typeface="BNPP Expanded Sans"/>
                <a:cs typeface="BNPP Expanded Sans"/>
              </a:rPr>
              <a:t>ou avec </a:t>
            </a:r>
            <a:r>
              <a:rPr sz="1000" spc="-10" dirty="0">
                <a:latin typeface="BNPP Expanded Sans"/>
                <a:cs typeface="BNPP Expanded Sans"/>
              </a:rPr>
              <a:t>présomption </a:t>
            </a:r>
            <a:r>
              <a:rPr sz="1000" spc="-5" dirty="0">
                <a:latin typeface="BNPP Expanded Sans"/>
                <a:cs typeface="BNPP Expanded Sans"/>
              </a:rPr>
              <a:t>de</a:t>
            </a:r>
            <a:r>
              <a:rPr sz="1000" spc="-95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décès</a:t>
            </a:r>
            <a:endParaRPr sz="1000" dirty="0">
              <a:latin typeface="BNPP Expanded Sans"/>
              <a:cs typeface="BNPP Expanded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80900" y="3388766"/>
            <a:ext cx="2164080" cy="45847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 marR="78105">
              <a:lnSpc>
                <a:spcPct val="108300"/>
              </a:lnSpc>
              <a:spcBef>
                <a:spcPts val="270"/>
              </a:spcBef>
            </a:pPr>
            <a:r>
              <a:rPr sz="1000" spc="-10" dirty="0">
                <a:latin typeface="BNPP Expanded Sans"/>
                <a:cs typeface="BNPP Expanded Sans"/>
              </a:rPr>
              <a:t>Recherche des</a:t>
            </a:r>
            <a:r>
              <a:rPr sz="1000" spc="-80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bénéficiaires  AGIRA </a:t>
            </a:r>
            <a:r>
              <a:rPr sz="1000" dirty="0">
                <a:latin typeface="BNPP Expanded Sans"/>
                <a:cs typeface="BNPP Expanded Sans"/>
              </a:rPr>
              <a:t>1 </a:t>
            </a:r>
            <a:r>
              <a:rPr sz="1000" spc="-5" dirty="0">
                <a:latin typeface="BNPP Expanded Sans"/>
                <a:cs typeface="BNPP Expanded Sans"/>
              </a:rPr>
              <a:t>et </a:t>
            </a:r>
            <a:r>
              <a:rPr sz="1000" spc="-10" dirty="0">
                <a:latin typeface="BNPP Expanded Sans"/>
                <a:cs typeface="BNPP Expanded Sans"/>
              </a:rPr>
              <a:t>AGIRA</a:t>
            </a:r>
            <a:r>
              <a:rPr sz="1000" spc="-80" dirty="0">
                <a:latin typeface="BNPP Expanded Sans"/>
                <a:cs typeface="BNPP Expanded Sans"/>
              </a:rPr>
              <a:t> </a:t>
            </a:r>
            <a:r>
              <a:rPr sz="1000" dirty="0">
                <a:latin typeface="BNPP Expanded Sans"/>
                <a:cs typeface="BNPP Expanded Sans"/>
              </a:rPr>
              <a:t>2</a:t>
            </a:r>
            <a:endParaRPr sz="1000">
              <a:latin typeface="BNPP Expanded Sans"/>
              <a:cs typeface="BNPP Expanded Sans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5720397" y="2100160"/>
            <a:ext cx="4431665" cy="1001394"/>
            <a:chOff x="5720397" y="2100160"/>
            <a:chExt cx="4431665" cy="1001394"/>
          </a:xfrm>
        </p:grpSpPr>
        <p:sp>
          <p:nvSpPr>
            <p:cNvPr id="44" name="object 44"/>
            <p:cNvSpPr/>
            <p:nvPr/>
          </p:nvSpPr>
          <p:spPr>
            <a:xfrm>
              <a:off x="5720397" y="2100160"/>
              <a:ext cx="2208530" cy="1001394"/>
            </a:xfrm>
            <a:custGeom>
              <a:avLst/>
              <a:gdLst/>
              <a:ahLst/>
              <a:cxnLst/>
              <a:rect l="l" t="t" r="r" b="b"/>
              <a:pathLst>
                <a:path w="2208529" h="1001394">
                  <a:moveTo>
                    <a:pt x="2208199" y="0"/>
                  </a:moveTo>
                  <a:lnTo>
                    <a:pt x="0" y="0"/>
                  </a:lnTo>
                  <a:lnTo>
                    <a:pt x="0" y="1000798"/>
                  </a:lnTo>
                  <a:lnTo>
                    <a:pt x="2208199" y="1000798"/>
                  </a:lnTo>
                  <a:lnTo>
                    <a:pt x="2208199" y="0"/>
                  </a:lnTo>
                  <a:close/>
                </a:path>
              </a:pathLst>
            </a:custGeom>
            <a:solidFill>
              <a:srgbClr val="C2D9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928597" y="2100160"/>
              <a:ext cx="2223770" cy="1001394"/>
            </a:xfrm>
            <a:custGeom>
              <a:avLst/>
              <a:gdLst/>
              <a:ahLst/>
              <a:cxnLst/>
              <a:rect l="l" t="t" r="r" b="b"/>
              <a:pathLst>
                <a:path w="2223770" h="1001394">
                  <a:moveTo>
                    <a:pt x="2223401" y="0"/>
                  </a:moveTo>
                  <a:lnTo>
                    <a:pt x="0" y="0"/>
                  </a:lnTo>
                  <a:lnTo>
                    <a:pt x="0" y="1000798"/>
                  </a:lnTo>
                  <a:lnTo>
                    <a:pt x="2223401" y="1000798"/>
                  </a:lnTo>
                  <a:lnTo>
                    <a:pt x="2223401" y="0"/>
                  </a:lnTo>
                  <a:close/>
                </a:path>
              </a:pathLst>
            </a:custGeom>
            <a:solidFill>
              <a:srgbClr val="7CC2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801286" y="2186389"/>
            <a:ext cx="1886585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80"/>
              </a:lnSpc>
              <a:spcBef>
                <a:spcPts val="100"/>
              </a:spcBef>
            </a:pPr>
            <a:r>
              <a:rPr sz="1000" spc="-5" dirty="0">
                <a:latin typeface="BNPP Sans"/>
                <a:cs typeface="BNPP Sans"/>
              </a:rPr>
              <a:t>Nombre d’assurés</a:t>
            </a:r>
            <a:r>
              <a:rPr sz="1000" spc="-55" dirty="0">
                <a:latin typeface="BNPP Sans"/>
                <a:cs typeface="BNPP Sans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centenaires</a:t>
            </a:r>
            <a:endParaRPr sz="800" dirty="0">
              <a:latin typeface="BNPP Sans Light"/>
              <a:cs typeface="BNPP Sans Light"/>
            </a:endParaRPr>
          </a:p>
          <a:p>
            <a:pPr marL="12700" marR="5080">
              <a:lnSpc>
                <a:spcPts val="960"/>
              </a:lnSpc>
              <a:spcBef>
                <a:spcPts val="10"/>
              </a:spcBef>
            </a:pPr>
            <a:r>
              <a:rPr sz="800" b="0" dirty="0">
                <a:latin typeface="BNPP Sans Light"/>
                <a:cs typeface="BNPP Sans Light"/>
              </a:rPr>
              <a:t>non décédés, y compris ceux pour</a:t>
            </a:r>
            <a:r>
              <a:rPr sz="800" b="0" spc="-10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lesquels  il </a:t>
            </a:r>
            <a:r>
              <a:rPr sz="800" b="0" spc="-5" dirty="0">
                <a:latin typeface="BNPP Sans Light"/>
                <a:cs typeface="BNPP Sans Light"/>
              </a:rPr>
              <a:t>existe </a:t>
            </a:r>
            <a:r>
              <a:rPr sz="800" b="0" dirty="0">
                <a:latin typeface="BNPP Sans Light"/>
                <a:cs typeface="BNPP Sans Light"/>
              </a:rPr>
              <a:t>une </a:t>
            </a:r>
            <a:r>
              <a:rPr sz="800" b="0" spc="-5" dirty="0">
                <a:latin typeface="BNPP Sans Light"/>
                <a:cs typeface="BNPP Sans Light"/>
              </a:rPr>
              <a:t>présomption </a:t>
            </a:r>
            <a:r>
              <a:rPr sz="800" b="0" dirty="0">
                <a:latin typeface="BNPP Sans Light"/>
                <a:cs typeface="BNPP Sans Light"/>
              </a:rPr>
              <a:t>de décès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51299" y="2186389"/>
            <a:ext cx="2000250" cy="4165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-635" algn="just">
              <a:lnSpc>
                <a:spcPct val="98000"/>
              </a:lnSpc>
              <a:spcBef>
                <a:spcPts val="125"/>
              </a:spcBef>
            </a:pPr>
            <a:r>
              <a:rPr sz="1000" dirty="0">
                <a:latin typeface="BNPP Sans"/>
                <a:cs typeface="BNPP Sans"/>
              </a:rPr>
              <a:t>Montant annuel </a:t>
            </a:r>
            <a:r>
              <a:rPr sz="800" b="0" dirty="0">
                <a:latin typeface="BNPP Sans Light"/>
                <a:cs typeface="BNPP Sans Light"/>
              </a:rPr>
              <a:t>(toutes </a:t>
            </a:r>
            <a:r>
              <a:rPr sz="800" b="0" spc="-5" dirty="0">
                <a:latin typeface="BNPP Sans Light"/>
                <a:cs typeface="BNPP Sans Light"/>
              </a:rPr>
              <a:t>provisions </a:t>
            </a:r>
            <a:r>
              <a:rPr sz="800" b="0" dirty="0">
                <a:latin typeface="BNPP Sans Light"/>
                <a:cs typeface="BNPP Sans Light"/>
              </a:rPr>
              <a:t>tech-  niques confondues), des contrats des</a:t>
            </a:r>
            <a:r>
              <a:rPr sz="800" b="0" spc="-75" dirty="0">
                <a:latin typeface="BNPP Sans Light"/>
                <a:cs typeface="BNPP Sans Light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assurés  centenaires </a:t>
            </a:r>
            <a:r>
              <a:rPr sz="800" b="0" dirty="0">
                <a:latin typeface="BNPP Sans Light"/>
                <a:cs typeface="BNPP Sans Light"/>
              </a:rPr>
              <a:t>non décédés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0" y="6226417"/>
            <a:ext cx="10692130" cy="3175"/>
          </a:xfrm>
          <a:custGeom>
            <a:avLst/>
            <a:gdLst/>
            <a:ahLst/>
            <a:cxnLst/>
            <a:rect l="l" t="t" r="r" b="b"/>
            <a:pathLst>
              <a:path w="10692130" h="3175">
                <a:moveTo>
                  <a:pt x="0" y="3174"/>
                </a:moveTo>
                <a:lnTo>
                  <a:pt x="10692003" y="3174"/>
                </a:lnTo>
                <a:lnTo>
                  <a:pt x="10692003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7200" y="1109554"/>
            <a:ext cx="2999105" cy="127000"/>
          </a:xfrm>
          <a:custGeom>
            <a:avLst/>
            <a:gdLst/>
            <a:ahLst/>
            <a:cxnLst/>
            <a:rect l="l" t="t" r="r" b="b"/>
            <a:pathLst>
              <a:path w="2999104" h="127000">
                <a:moveTo>
                  <a:pt x="0" y="127000"/>
                </a:moveTo>
                <a:lnTo>
                  <a:pt x="2998800" y="127000"/>
                </a:lnTo>
                <a:lnTo>
                  <a:pt x="29988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5736499" y="5441612"/>
            <a:ext cx="4454525" cy="58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marR="5715" indent="-151765">
              <a:lnSpc>
                <a:spcPct val="100000"/>
              </a:lnSpc>
              <a:spcBef>
                <a:spcPts val="100"/>
              </a:spcBef>
              <a:buAutoNum type="arabicParenBoth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En cours au-delà d’une période de six mois </a:t>
            </a:r>
            <a:r>
              <a:rPr sz="800" b="0" spc="-5" dirty="0">
                <a:latin typeface="BNPP Sans Light"/>
                <a:cs typeface="BNPP Sans Light"/>
              </a:rPr>
              <a:t>après </a:t>
            </a:r>
            <a:r>
              <a:rPr sz="800" b="0" dirty="0">
                <a:latin typeface="BNPP Sans Light"/>
                <a:cs typeface="BNPP Sans Light"/>
              </a:rPr>
              <a:t>connaissance du décès ou échéance du contrat.  (art. A 132-9-4 du </a:t>
            </a:r>
            <a:r>
              <a:rPr sz="800" b="0" spc="-5" dirty="0">
                <a:latin typeface="BNPP Sans Light"/>
                <a:cs typeface="BNPP Sans Light"/>
              </a:rPr>
              <a:t>Code </a:t>
            </a:r>
            <a:r>
              <a:rPr sz="800" b="0" dirty="0">
                <a:latin typeface="BNPP Sans Light"/>
                <a:cs typeface="BNPP Sans Light"/>
              </a:rPr>
              <a:t>des</a:t>
            </a:r>
            <a:r>
              <a:rPr sz="800" b="0" spc="-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assurances)</a:t>
            </a:r>
            <a:endParaRPr sz="800" dirty="0">
              <a:latin typeface="BNPP Sans Light"/>
              <a:cs typeface="BNPP Sans Light"/>
            </a:endParaRPr>
          </a:p>
          <a:p>
            <a:pPr marL="163830" marR="5080" indent="-151765">
              <a:lnSpc>
                <a:spcPct val="100000"/>
              </a:lnSpc>
              <a:spcBef>
                <a:spcPts val="565"/>
              </a:spcBef>
              <a:buAutoNum type="arabicParenBoth"/>
              <a:tabLst>
                <a:tab pos="164465" algn="l"/>
              </a:tabLst>
            </a:pPr>
            <a:r>
              <a:rPr sz="800" b="0" spc="-5" dirty="0">
                <a:latin typeface="BNPP Sans Light"/>
                <a:cs typeface="BNPP Sans Light"/>
              </a:rPr>
              <a:t>Comporte </a:t>
            </a:r>
            <a:r>
              <a:rPr sz="800" b="0" dirty="0">
                <a:latin typeface="BNPP Sans Light"/>
                <a:cs typeface="BNPP Sans Light"/>
              </a:rPr>
              <a:t>toutes les instructions menées sur les décès </a:t>
            </a:r>
            <a:r>
              <a:rPr sz="800" b="0" spc="-5" dirty="0">
                <a:latin typeface="BNPP Sans Light"/>
                <a:cs typeface="BNPP Sans Light"/>
              </a:rPr>
              <a:t>identifiés </a:t>
            </a:r>
            <a:r>
              <a:rPr sz="800" b="0" dirty="0">
                <a:latin typeface="BNPP Sans Light"/>
                <a:cs typeface="BNPP Sans Light"/>
              </a:rPr>
              <a:t>par AGIRA 1 et AGIRA 2 depuis la  mise en place du dispositif en</a:t>
            </a:r>
            <a:r>
              <a:rPr sz="800" b="0" spc="-1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2011.</a:t>
            </a:r>
            <a:endParaRPr sz="800" dirty="0">
              <a:latin typeface="BNPP Sans Light"/>
              <a:cs typeface="BNPP Sans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7194601" y="4031996"/>
            <a:ext cx="2957830" cy="1259586"/>
            <a:chOff x="7194601" y="4031996"/>
            <a:chExt cx="2957830" cy="1206500"/>
          </a:xfrm>
        </p:grpSpPr>
        <p:sp>
          <p:nvSpPr>
            <p:cNvPr id="52" name="object 52"/>
            <p:cNvSpPr/>
            <p:nvPr/>
          </p:nvSpPr>
          <p:spPr>
            <a:xfrm>
              <a:off x="7194601" y="4031996"/>
              <a:ext cx="1586865" cy="1206500"/>
            </a:xfrm>
            <a:custGeom>
              <a:avLst/>
              <a:gdLst/>
              <a:ahLst/>
              <a:cxnLst/>
              <a:rect l="l" t="t" r="r" b="b"/>
              <a:pathLst>
                <a:path w="1586865" h="1206500">
                  <a:moveTo>
                    <a:pt x="1586598" y="0"/>
                  </a:moveTo>
                  <a:lnTo>
                    <a:pt x="0" y="0"/>
                  </a:lnTo>
                  <a:lnTo>
                    <a:pt x="0" y="1206004"/>
                  </a:lnTo>
                  <a:lnTo>
                    <a:pt x="1586598" y="1206004"/>
                  </a:lnTo>
                  <a:lnTo>
                    <a:pt x="1586598" y="0"/>
                  </a:lnTo>
                  <a:close/>
                </a:path>
              </a:pathLst>
            </a:custGeom>
            <a:solidFill>
              <a:srgbClr val="A2C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781199" y="4031996"/>
              <a:ext cx="1370965" cy="1206500"/>
            </a:xfrm>
            <a:custGeom>
              <a:avLst/>
              <a:gdLst/>
              <a:ahLst/>
              <a:cxnLst/>
              <a:rect l="l" t="t" r="r" b="b"/>
              <a:pathLst>
                <a:path w="1370965" h="1206500">
                  <a:moveTo>
                    <a:pt x="1370799" y="0"/>
                  </a:moveTo>
                  <a:lnTo>
                    <a:pt x="0" y="0"/>
                  </a:lnTo>
                  <a:lnTo>
                    <a:pt x="0" y="1206004"/>
                  </a:lnTo>
                  <a:lnTo>
                    <a:pt x="1370799" y="1206004"/>
                  </a:lnTo>
                  <a:lnTo>
                    <a:pt x="1370799" y="0"/>
                  </a:lnTo>
                  <a:close/>
                </a:path>
              </a:pathLst>
            </a:custGeom>
            <a:solidFill>
              <a:srgbClr val="C2D9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7316900" y="4098811"/>
            <a:ext cx="1245235" cy="4013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317500">
              <a:lnSpc>
                <a:spcPct val="104200"/>
              </a:lnSpc>
              <a:spcBef>
                <a:spcPts val="60"/>
              </a:spcBef>
            </a:pPr>
            <a:r>
              <a:rPr sz="800" b="0" spc="-5" dirty="0">
                <a:latin typeface="BNPP Sans Light"/>
                <a:cs typeface="BNPP Sans Light"/>
              </a:rPr>
              <a:t>Nombre </a:t>
            </a:r>
            <a:r>
              <a:rPr sz="800" b="0" dirty="0">
                <a:latin typeface="BNPP Sans Light"/>
                <a:cs typeface="BNPP Sans Light"/>
              </a:rPr>
              <a:t>de contrats  classés «sans</a:t>
            </a:r>
            <a:r>
              <a:rPr sz="800" b="0" spc="-10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suite»</a:t>
            </a:r>
            <a:endParaRPr sz="800">
              <a:latin typeface="BNPP Sans Light"/>
              <a:cs typeface="BNPP Sans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BNPP Sans Light"/>
                <a:cs typeface="BNPP Sans Light"/>
              </a:rPr>
              <a:t>par </a:t>
            </a:r>
            <a:r>
              <a:rPr sz="800" b="0" spc="-5" dirty="0">
                <a:latin typeface="BNPP Sans Light"/>
                <a:cs typeface="BNPP Sans Light"/>
              </a:rPr>
              <a:t>l’entreprise</a:t>
            </a:r>
            <a:r>
              <a:rPr sz="800" b="0" spc="-4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d’assurance</a:t>
            </a:r>
            <a:endParaRPr sz="800">
              <a:latin typeface="BNPP Sans Light"/>
              <a:cs typeface="BNPP Sans Ligh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904502" y="4098811"/>
            <a:ext cx="10712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latin typeface="BNPP Sans Light"/>
                <a:cs typeface="BNPP Sans Light"/>
              </a:rPr>
              <a:t>Montant</a:t>
            </a:r>
            <a:r>
              <a:rPr sz="800" b="0" spc="-1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annuel</a:t>
            </a:r>
            <a:endParaRPr sz="800">
              <a:latin typeface="BNPP Sans Light"/>
              <a:cs typeface="BNPP Sans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BNPP Sans Light"/>
                <a:cs typeface="BNPP Sans Light"/>
              </a:rPr>
              <a:t>des contrats</a:t>
            </a:r>
            <a:r>
              <a:rPr sz="800" b="0" spc="-2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classés</a:t>
            </a:r>
            <a:endParaRPr sz="800">
              <a:latin typeface="BNPP Sans Light"/>
              <a:cs typeface="BNPP Sans Light"/>
            </a:endParaRPr>
          </a:p>
          <a:p>
            <a:pPr marL="12700" marR="5080">
              <a:lnSpc>
                <a:spcPct val="104200"/>
              </a:lnSpc>
            </a:pPr>
            <a:r>
              <a:rPr sz="800" b="0" dirty="0">
                <a:latin typeface="BNPP Sans Light"/>
                <a:cs typeface="BNPP Sans Light"/>
              </a:rPr>
              <a:t>«sans suite» par  </a:t>
            </a:r>
            <a:r>
              <a:rPr sz="800" b="0" spc="-5" dirty="0">
                <a:latin typeface="BNPP Sans Light"/>
                <a:cs typeface="BNPP Sans Light"/>
              </a:rPr>
              <a:t>l’entreprise</a:t>
            </a:r>
            <a:r>
              <a:rPr sz="800" b="0" spc="-5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d’assurance</a:t>
            </a:r>
            <a:endParaRPr sz="800">
              <a:latin typeface="BNPP Sans Light"/>
              <a:cs typeface="BNPP Sans 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14416" y="4042650"/>
            <a:ext cx="1480185" cy="1248932"/>
          </a:xfrm>
          <a:prstGeom prst="rect">
            <a:avLst/>
          </a:prstGeom>
          <a:solidFill>
            <a:srgbClr val="7CC25F"/>
          </a:solidFill>
        </p:spPr>
        <p:txBody>
          <a:bodyPr vert="horz" wrap="square" lIns="0" tIns="74295" rIns="0" bIns="0" rtlCol="0">
            <a:spAutoFit/>
          </a:bodyPr>
          <a:lstStyle/>
          <a:p>
            <a:pPr marL="152400" marR="381000">
              <a:lnSpc>
                <a:spcPct val="104200"/>
              </a:lnSpc>
              <a:spcBef>
                <a:spcPts val="585"/>
              </a:spcBef>
            </a:pPr>
            <a:r>
              <a:rPr sz="800" b="0" spc="-5" dirty="0">
                <a:latin typeface="BNPP Sans Light"/>
                <a:cs typeface="BNPP Sans Light"/>
              </a:rPr>
              <a:t>Nombre </a:t>
            </a:r>
            <a:r>
              <a:rPr sz="800" b="0" dirty="0">
                <a:latin typeface="BNPP Sans Light"/>
                <a:cs typeface="BNPP Sans Light"/>
              </a:rPr>
              <a:t>de contrats  ayant donné lieu à  </a:t>
            </a:r>
            <a:r>
              <a:rPr sz="800" b="0" spc="-5" dirty="0">
                <a:latin typeface="BNPP Sans Light"/>
                <a:cs typeface="BNPP Sans Light"/>
              </a:rPr>
              <a:t>instruction/recherche </a:t>
            </a:r>
            <a:r>
              <a:rPr sz="800" b="0" dirty="0">
                <a:latin typeface="BNPP Sans Light"/>
                <a:cs typeface="BNPP Sans Light"/>
              </a:rPr>
              <a:t> par</a:t>
            </a:r>
            <a:r>
              <a:rPr sz="800" b="0" spc="-1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l’entreprise</a:t>
            </a:r>
            <a:r>
              <a:rPr sz="675" b="0" baseline="30864" dirty="0">
                <a:latin typeface="BNPP Sans Light"/>
                <a:cs typeface="BNPP Sans Light"/>
              </a:rPr>
              <a:t>(1)</a:t>
            </a:r>
            <a:endParaRPr sz="675" baseline="30864" dirty="0">
              <a:latin typeface="BNPP Sans Light"/>
              <a:cs typeface="BNPP San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 dirty="0">
              <a:latin typeface="BNPP Sans Light"/>
              <a:cs typeface="BNPP Sans Light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  <a:cs typeface="BNPP Sans"/>
              </a:rPr>
              <a:t>2 112 </a:t>
            </a:r>
            <a:r>
              <a:rPr lang="fr-FR" sz="1000" dirty="0">
                <a:solidFill>
                  <a:srgbClr val="FFFFFF"/>
                </a:solidFill>
                <a:latin typeface="BNPP Sans"/>
                <a:cs typeface="BNPP Sans"/>
              </a:rPr>
              <a:t>contrats</a:t>
            </a:r>
            <a:r>
              <a:rPr sz="825" baseline="35353" dirty="0">
                <a:solidFill>
                  <a:srgbClr val="FFFFFF"/>
                </a:solidFill>
                <a:latin typeface="BNPP Sans"/>
                <a:cs typeface="BNPP Sans"/>
              </a:rPr>
              <a:t>(2)</a:t>
            </a: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296299" y="2726131"/>
            <a:ext cx="9290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spc="-185" dirty="0">
                <a:solidFill>
                  <a:srgbClr val="FFFFFF"/>
                </a:solidFill>
                <a:latin typeface="BNPP Sans"/>
                <a:cs typeface="BNPP Sans"/>
              </a:rPr>
              <a:t>3  </a:t>
            </a:r>
            <a:r>
              <a:rPr lang="fr-FR" sz="1000" spc="-5" dirty="0">
                <a:solidFill>
                  <a:srgbClr val="FFFFFF"/>
                </a:solidFill>
                <a:latin typeface="BNPP Sans"/>
                <a:cs typeface="BNPP Sans"/>
              </a:rPr>
              <a:t>assurés</a:t>
            </a:r>
            <a:endParaRPr sz="1000" dirty="0">
              <a:latin typeface="BNPP Sans"/>
              <a:cs typeface="BNPP San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511300" y="4778131"/>
            <a:ext cx="842010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  <a:cs typeface="BNPP Sans"/>
              </a:rPr>
              <a:t>79</a:t>
            </a:r>
            <a:r>
              <a:rPr sz="1500" b="1" spc="-80" dirty="0">
                <a:solidFill>
                  <a:srgbClr val="FFFFFF"/>
                </a:solidFill>
                <a:latin typeface="BNPP Sans"/>
                <a:cs typeface="BNPP Sans"/>
              </a:rPr>
              <a:t> </a:t>
            </a:r>
            <a:r>
              <a:rPr sz="1000" dirty="0">
                <a:solidFill>
                  <a:srgbClr val="FFFFFF"/>
                </a:solidFill>
                <a:latin typeface="BNPP Sans"/>
                <a:cs typeface="BNPP Sans"/>
              </a:rPr>
              <a:t>contrats</a:t>
            </a:r>
            <a:endParaRPr lang="fr-FR" sz="1000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BNPP Sans"/>
              <a:cs typeface="BNPP San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04798" y="2726131"/>
            <a:ext cx="93290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  <a:cs typeface="BNPP Sans"/>
              </a:rPr>
              <a:t>3,2 </a:t>
            </a:r>
            <a:r>
              <a:rPr lang="fr-FR" sz="1000" dirty="0">
                <a:solidFill>
                  <a:srgbClr val="FFFFFF"/>
                </a:solidFill>
                <a:latin typeface="BNPP Sans"/>
                <a:cs typeface="BNPP Sans"/>
              </a:rPr>
              <a:t>K€</a:t>
            </a:r>
            <a:endParaRPr sz="1000" dirty="0">
              <a:solidFill>
                <a:srgbClr val="FFFFFF"/>
              </a:solidFill>
              <a:latin typeface="BNPP Sans"/>
              <a:cs typeface="BNPP San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189799" y="4782630"/>
            <a:ext cx="66191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spc="-80" dirty="0">
                <a:solidFill>
                  <a:srgbClr val="FFFFFF"/>
                </a:solidFill>
                <a:latin typeface="BNPP Sans"/>
                <a:cs typeface="BNPP Sans"/>
              </a:rPr>
              <a:t>48,7</a:t>
            </a:r>
            <a:r>
              <a:rPr lang="fr-FR" sz="1500" b="1" spc="-80" dirty="0">
                <a:solidFill>
                  <a:schemeClr val="bg1"/>
                </a:solidFill>
                <a:latin typeface="BNPP Sans"/>
                <a:cs typeface="BNPP Sans"/>
              </a:rPr>
              <a:t> </a:t>
            </a:r>
            <a:r>
              <a:rPr lang="fr-FR" sz="1000" b="1" spc="-80" dirty="0">
                <a:solidFill>
                  <a:srgbClr val="FFFFFF"/>
                </a:solidFill>
                <a:latin typeface="BNPP Sans"/>
                <a:cs typeface="BNPP Sans"/>
              </a:rPr>
              <a:t>K</a:t>
            </a:r>
            <a:r>
              <a:rPr sz="1000" dirty="0">
                <a:solidFill>
                  <a:srgbClr val="FFFFFF"/>
                </a:solidFill>
                <a:latin typeface="BNPP Sans"/>
                <a:cs typeface="BNPP Sans"/>
              </a:rPr>
              <a:t>€</a:t>
            </a:r>
            <a:endParaRPr sz="1000" dirty="0">
              <a:latin typeface="BNPP Sans"/>
              <a:cs typeface="BNPP Sans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7836351" y="2809805"/>
            <a:ext cx="184785" cy="84455"/>
            <a:chOff x="7836351" y="2809805"/>
            <a:chExt cx="184785" cy="84455"/>
          </a:xfrm>
        </p:grpSpPr>
        <p:sp>
          <p:nvSpPr>
            <p:cNvPr id="62" name="object 62"/>
            <p:cNvSpPr/>
            <p:nvPr/>
          </p:nvSpPr>
          <p:spPr>
            <a:xfrm>
              <a:off x="7836351" y="281615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836351" y="288730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7189449" y="4712055"/>
            <a:ext cx="1684020" cy="446405"/>
            <a:chOff x="7189449" y="4712055"/>
            <a:chExt cx="1684020" cy="446405"/>
          </a:xfrm>
        </p:grpSpPr>
        <p:sp>
          <p:nvSpPr>
            <p:cNvPr id="65" name="object 65"/>
            <p:cNvSpPr/>
            <p:nvPr/>
          </p:nvSpPr>
          <p:spPr>
            <a:xfrm>
              <a:off x="7195799" y="4718405"/>
              <a:ext cx="86995" cy="433705"/>
            </a:xfrm>
            <a:custGeom>
              <a:avLst/>
              <a:gdLst/>
              <a:ahLst/>
              <a:cxnLst/>
              <a:rect l="l" t="t" r="r" b="b"/>
              <a:pathLst>
                <a:path w="86995" h="433704">
                  <a:moveTo>
                    <a:pt x="0" y="0"/>
                  </a:moveTo>
                  <a:lnTo>
                    <a:pt x="0" y="139636"/>
                  </a:lnTo>
                  <a:lnTo>
                    <a:pt x="86398" y="215239"/>
                  </a:lnTo>
                  <a:lnTo>
                    <a:pt x="0" y="295198"/>
                  </a:lnTo>
                  <a:lnTo>
                    <a:pt x="0" y="4334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688949" y="490655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688949" y="497770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5356708" y="2740835"/>
            <a:ext cx="388689" cy="129523"/>
          </a:xfrm>
          <a:prstGeom prst="rect">
            <a:avLst/>
          </a:prstGeom>
          <a:ln w="635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6510">
              <a:lnSpc>
                <a:spcPts val="990"/>
              </a:lnSpc>
              <a:spcBef>
                <a:spcPts val="10"/>
              </a:spcBef>
            </a:pPr>
            <a:r>
              <a:rPr sz="800" dirty="0">
                <a:latin typeface="BNPP Expanded Sans"/>
                <a:cs typeface="BNPP Expanded Sans"/>
              </a:rPr>
              <a:t>20</a:t>
            </a:r>
            <a:r>
              <a:rPr lang="fr-FR" sz="800" dirty="0">
                <a:latin typeface="BNPP Expanded Sans"/>
                <a:cs typeface="BNPP Expanded Sans"/>
              </a:rPr>
              <a:t>24</a:t>
            </a:r>
            <a:endParaRPr sz="800" dirty="0">
              <a:latin typeface="BNPP Expanded Sans"/>
              <a:cs typeface="BNPP Expanded Sans"/>
            </a:endParaRPr>
          </a:p>
        </p:txBody>
      </p:sp>
      <p:sp>
        <p:nvSpPr>
          <p:cNvPr id="71" name="object 68"/>
          <p:cNvSpPr txBox="1"/>
          <p:nvPr/>
        </p:nvSpPr>
        <p:spPr>
          <a:xfrm>
            <a:off x="5383510" y="4870495"/>
            <a:ext cx="388689" cy="129523"/>
          </a:xfrm>
          <a:prstGeom prst="rect">
            <a:avLst/>
          </a:prstGeom>
          <a:ln w="635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6510">
              <a:lnSpc>
                <a:spcPts val="990"/>
              </a:lnSpc>
              <a:spcBef>
                <a:spcPts val="10"/>
              </a:spcBef>
            </a:pPr>
            <a:r>
              <a:rPr sz="800" dirty="0">
                <a:latin typeface="BNPP Expanded Sans"/>
                <a:cs typeface="BNPP Expanded Sans"/>
              </a:rPr>
              <a:t>20</a:t>
            </a:r>
            <a:r>
              <a:rPr lang="fr-FR" sz="800" dirty="0">
                <a:latin typeface="BNPP Expanded Sans"/>
                <a:cs typeface="BNPP Expanded Sans"/>
              </a:rPr>
              <a:t>24</a:t>
            </a:r>
            <a:endParaRPr sz="800" dirty="0">
              <a:latin typeface="BNPP Expanded Sans"/>
              <a:cs typeface="BNPP Expanded Sans"/>
            </a:endParaRPr>
          </a:p>
        </p:txBody>
      </p:sp>
      <p:sp>
        <p:nvSpPr>
          <p:cNvPr id="72" name="object 70"/>
          <p:cNvSpPr txBox="1">
            <a:spLocks noGrp="1"/>
          </p:cNvSpPr>
          <p:nvPr>
            <p:ph type="ftr" sz="quarter" idx="5"/>
          </p:nvPr>
        </p:nvSpPr>
        <p:spPr>
          <a:xfrm>
            <a:off x="88900" y="7323380"/>
            <a:ext cx="7637856" cy="13849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5" dirty="0"/>
              <a:t>Cardif</a:t>
            </a:r>
            <a:r>
              <a:rPr lang="fr-FR" sz="800" spc="-5" dirty="0"/>
              <a:t> Retraite </a:t>
            </a:r>
            <a:r>
              <a:rPr sz="800" dirty="0"/>
              <a:t>: SA au </a:t>
            </a:r>
            <a:r>
              <a:rPr sz="800" spc="-5" dirty="0"/>
              <a:t>capital </a:t>
            </a:r>
            <a:r>
              <a:rPr sz="800" dirty="0"/>
              <a:t>de </a:t>
            </a:r>
            <a:r>
              <a:rPr lang="fr-FR" sz="800" spc="-5" dirty="0"/>
              <a:t>408 514 850 €</a:t>
            </a:r>
            <a:r>
              <a:rPr sz="800" dirty="0"/>
              <a:t> - </a:t>
            </a:r>
            <a:r>
              <a:rPr sz="800" spc="-10" dirty="0"/>
              <a:t>R.C.S </a:t>
            </a:r>
            <a:r>
              <a:rPr sz="800" spc="-5" dirty="0"/>
              <a:t>Paris </a:t>
            </a:r>
            <a:r>
              <a:rPr lang="fr-FR" sz="800" b="1" dirty="0"/>
              <a:t>903 364 321 </a:t>
            </a:r>
            <a:r>
              <a:rPr sz="800" dirty="0"/>
              <a:t>- </a:t>
            </a:r>
            <a:r>
              <a:rPr sz="800" spc="-5" dirty="0"/>
              <a:t>Entreprise régie </a:t>
            </a:r>
            <a:r>
              <a:rPr sz="800" dirty="0"/>
              <a:t>par le </a:t>
            </a:r>
            <a:r>
              <a:rPr sz="800" spc="-5" dirty="0"/>
              <a:t>Code </a:t>
            </a:r>
            <a:r>
              <a:rPr sz="800" dirty="0"/>
              <a:t>des assurances - Siège social : 1, </a:t>
            </a:r>
            <a:r>
              <a:rPr sz="800" spc="-5" dirty="0"/>
              <a:t>boulevard </a:t>
            </a:r>
            <a:r>
              <a:rPr sz="800" dirty="0"/>
              <a:t>Haussmann 75009</a:t>
            </a:r>
            <a:r>
              <a:rPr sz="800" spc="125" dirty="0"/>
              <a:t> </a:t>
            </a:r>
            <a:r>
              <a:rPr sz="800" spc="-5" dirty="0"/>
              <a:t>Paris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00638" y="5984851"/>
            <a:ext cx="99299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>
                <a:latin typeface="BNPP Expanded Sans"/>
                <a:ea typeface="+mj-ea"/>
                <a:cs typeface="BNPP Expanded Sans"/>
              </a:rPr>
              <a:t>La société </a:t>
            </a:r>
            <a:r>
              <a:rPr lang="fr-FR" sz="900" b="1" dirty="0">
                <a:latin typeface="BNPP Expanded Sans"/>
                <a:ea typeface="+mj-ea"/>
                <a:cs typeface="BNPP Expanded Sans"/>
              </a:rPr>
              <a:t>Cardif Retraite </a:t>
            </a:r>
            <a:r>
              <a:rPr lang="fr-FR" sz="900" dirty="0">
                <a:latin typeface="BNPP Expanded Sans"/>
                <a:ea typeface="+mj-ea"/>
                <a:cs typeface="BNPP Expanded Sans"/>
              </a:rPr>
              <a:t>a été créée en 2022. </a:t>
            </a:r>
            <a:r>
              <a:rPr lang="fr-FR" sz="1050" b="1" dirty="0">
                <a:solidFill>
                  <a:srgbClr val="4FA25E"/>
                </a:solidFill>
                <a:latin typeface="BNPP Expanded Sans"/>
                <a:ea typeface="+mj-ea"/>
                <a:cs typeface="BNPP Expanded Sans"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0384" y="1797609"/>
            <a:ext cx="5049520" cy="396240"/>
          </a:xfrm>
          <a:custGeom>
            <a:avLst/>
            <a:gdLst/>
            <a:ahLst/>
            <a:cxnLst/>
            <a:rect l="l" t="t" r="r" b="b"/>
            <a:pathLst>
              <a:path w="5049520" h="396239">
                <a:moveTo>
                  <a:pt x="5048999" y="0"/>
                </a:moveTo>
                <a:lnTo>
                  <a:pt x="0" y="0"/>
                </a:lnTo>
                <a:lnTo>
                  <a:pt x="0" y="351624"/>
                </a:lnTo>
                <a:lnTo>
                  <a:pt x="0" y="395986"/>
                </a:lnTo>
                <a:lnTo>
                  <a:pt x="5048999" y="395986"/>
                </a:lnTo>
                <a:lnTo>
                  <a:pt x="5048999" y="351624"/>
                </a:lnTo>
                <a:lnTo>
                  <a:pt x="5048999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48244" y="2428163"/>
            <a:ext cx="1220470" cy="255904"/>
          </a:xfrm>
          <a:custGeom>
            <a:avLst/>
            <a:gdLst/>
            <a:ahLst/>
            <a:cxnLst/>
            <a:rect l="l" t="t" r="r" b="b"/>
            <a:pathLst>
              <a:path w="1220470" h="255905">
                <a:moveTo>
                  <a:pt x="1220393" y="0"/>
                </a:moveTo>
                <a:lnTo>
                  <a:pt x="0" y="0"/>
                </a:lnTo>
                <a:lnTo>
                  <a:pt x="0" y="212826"/>
                </a:lnTo>
                <a:lnTo>
                  <a:pt x="0" y="255600"/>
                </a:lnTo>
                <a:lnTo>
                  <a:pt x="1220393" y="255600"/>
                </a:lnTo>
                <a:lnTo>
                  <a:pt x="1220393" y="212826"/>
                </a:lnTo>
                <a:lnTo>
                  <a:pt x="1220393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60731"/>
              </p:ext>
            </p:extLst>
          </p:nvPr>
        </p:nvGraphicFramePr>
        <p:xfrm>
          <a:off x="473779" y="2816937"/>
          <a:ext cx="10031727" cy="26058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75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23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84350"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74015">
                        <a:lnSpc>
                          <a:spcPct val="100000"/>
                        </a:lnSpc>
                        <a:tabLst>
                          <a:tab pos="1120775" algn="l"/>
                        </a:tabLst>
                      </a:pPr>
                      <a:r>
                        <a:rPr sz="800" b="1" dirty="0">
                          <a:latin typeface="BNPP Sans"/>
                          <a:cs typeface="BNPP Sans"/>
                        </a:rPr>
                        <a:t>Montant	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Nombre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415290">
                        <a:lnSpc>
                          <a:spcPct val="100000"/>
                        </a:lnSpc>
                        <a:tabLst>
                          <a:tab pos="1044575" algn="l"/>
                        </a:tabLst>
                      </a:pPr>
                      <a:r>
                        <a:rPr sz="800" b="1" dirty="0">
                          <a:latin typeface="BNPP Sans"/>
                          <a:cs typeface="BNPP Sans"/>
                        </a:rPr>
                        <a:t>annuel	de</a:t>
                      </a:r>
                      <a:r>
                        <a:rPr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contrats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223520" marR="351790" indent="9207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108000" marR="3517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800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dirty="0" err="1">
                          <a:latin typeface="BNPP Sans"/>
                          <a:cs typeface="BNPP Sans"/>
                        </a:rPr>
                        <a:t>dont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l’assuré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a été identifié  comme </a:t>
                      </a:r>
                      <a:r>
                        <a:rPr sz="800" dirty="0" err="1">
                          <a:latin typeface="BNPP Sans"/>
                          <a:cs typeface="BNPP Sans"/>
                        </a:rPr>
                        <a:t>décédé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 </a:t>
                      </a: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108000" marR="3517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(art. L.</a:t>
                      </a:r>
                      <a:r>
                        <a:rPr sz="800" spc="-1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132-9-2)</a:t>
                      </a:r>
                    </a:p>
                  </a:txBody>
                  <a:tcPr marL="0" marR="0" marT="1905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178435" marR="156210" indent="84455" algn="ctr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endParaRPr lang="fr-FR" sz="900" b="0" dirty="0">
                        <a:latin typeface="Times New Roman"/>
                        <a:cs typeface="Times New Roman"/>
                      </a:endParaRPr>
                    </a:p>
                    <a:p>
                      <a:pPr marL="178435" marR="156210" indent="84455" algn="l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r>
                        <a:rPr sz="800" b="1" dirty="0" err="1">
                          <a:latin typeface="BNPP Sans"/>
                          <a:cs typeface="BNPP Sans"/>
                        </a:rPr>
                        <a:t>Montant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Nombre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 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annuel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 </a:t>
                      </a:r>
                    </a:p>
                    <a:p>
                      <a:pPr marL="178435" marR="156210" indent="84455" algn="l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réglé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contrats</a:t>
                      </a:r>
                      <a:r>
                        <a:rPr lang="fr-FR" sz="800" b="1" spc="-85" baseline="0" dirty="0">
                          <a:latin typeface="BNPP Sans"/>
                          <a:cs typeface="BNPP Sans"/>
                        </a:rPr>
                        <a:t> r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églés</a:t>
                      </a:r>
                      <a:r>
                        <a:rPr sz="700" b="1" baseline="30864" dirty="0">
                          <a:latin typeface="BNPP Sans"/>
                          <a:cs typeface="BNPP Sans"/>
                        </a:rPr>
                        <a:t>(4)</a:t>
                      </a:r>
                      <a:endParaRPr sz="700" baseline="30864" dirty="0">
                        <a:latin typeface="BNPP Sans"/>
                        <a:cs typeface="BNPP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10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610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(art. L.</a:t>
                      </a:r>
                      <a:r>
                        <a:rPr sz="800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132-9-2)</a:t>
                      </a:r>
                    </a:p>
                  </a:txBody>
                  <a:tcPr marL="0" marR="0" marT="635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sz="800" b="1" spc="-5" dirty="0">
                          <a:latin typeface="BNPP Sans"/>
                          <a:cs typeface="BNPP Sans"/>
                        </a:rPr>
                        <a:t>Nombre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de</a:t>
                      </a:r>
                      <a:r>
                        <a:rPr sz="800" b="1" spc="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décès		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Nombre		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Montant  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confirmés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contrats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       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des</a:t>
                      </a:r>
                      <a:r>
                        <a:rPr sz="800" b="1" spc="-7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capitaux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</a:t>
                      </a:r>
                      <a:endParaRPr lang="fr-FR" sz="800" b="1" dirty="0">
                        <a:latin typeface="BNPP Sans"/>
                        <a:cs typeface="BNPP Sans"/>
                      </a:endParaRP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  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d’assurés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concerné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s</a:t>
                      </a:r>
                      <a:r>
                        <a:rPr lang="fr-FR" sz="800" b="1" baseline="0" dirty="0">
                          <a:latin typeface="BNPP Sans"/>
                          <a:cs typeface="BNPP Sans"/>
                        </a:rPr>
                        <a:t> </a:t>
                      </a: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lang="fr-FR" sz="800" b="1" baseline="0" dirty="0">
                          <a:latin typeface="BNPP Sans"/>
                          <a:cs typeface="BNPP Sans"/>
                        </a:rPr>
                        <a:t>                                        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à</a:t>
                      </a:r>
                      <a:r>
                        <a:rPr sz="800" b="1" spc="-2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régler</a:t>
                      </a: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*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248920" marR="273050" indent="8699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248920" marR="273050" indent="8699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*à la suite des consultations (art. L. 132-9-2) 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(capitaux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décès et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capitaux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constitutifs de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spc="-5" dirty="0" err="1">
                          <a:latin typeface="BNPP Sans"/>
                          <a:cs typeface="BNPP Sans"/>
                        </a:rPr>
                        <a:t>rente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)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</a:txBody>
                  <a:tcPr marL="0" marR="0" marT="1905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EDF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106680" indent="-13335" algn="ctr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1160780" algn="l"/>
                          <a:tab pos="1188720" algn="l"/>
                        </a:tabLst>
                      </a:pPr>
                      <a:r>
                        <a:rPr lang="fr-FR" sz="800" b="1" dirty="0">
                          <a:latin typeface="BNPP Sans"/>
                          <a:cs typeface="BNPP Sans"/>
                        </a:rPr>
                        <a:t>Montant</a:t>
                      </a:r>
                      <a:r>
                        <a:rPr lang="fr-FR"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des</a:t>
                      </a:r>
                      <a:r>
                        <a:rPr lang="fr-FR"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capitaux		Nombre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de contrats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intégralement</a:t>
                      </a:r>
                      <a:r>
                        <a:rPr lang="fr-FR" sz="800" spc="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réglés	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intégralement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réglés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dans l’année aux	aux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bénéficiaires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bénéficiaires</a:t>
                      </a:r>
                      <a:r>
                        <a:rPr lang="fr-FR" sz="700" baseline="30864" dirty="0">
                          <a:latin typeface="BNPP Sans"/>
                          <a:cs typeface="BNPP Sans"/>
                        </a:rPr>
                        <a:t>(3)		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à la suite</a:t>
                      </a:r>
                      <a:r>
                        <a:rPr lang="fr-FR" sz="800" spc="-3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des</a:t>
                      </a:r>
                    </a:p>
                    <a:p>
                      <a:pPr marL="1188085" marR="78740" algn="ctr">
                        <a:lnSpc>
                          <a:spcPct val="100000"/>
                        </a:lnSpc>
                      </a:pPr>
                      <a:r>
                        <a:rPr lang="fr-FR" sz="800" dirty="0">
                          <a:latin typeface="BNPP Sans"/>
                          <a:cs typeface="BNPP Sans"/>
                        </a:rPr>
                        <a:t>consultations</a:t>
                      </a:r>
                      <a:r>
                        <a:rPr lang="fr-FR" sz="800" spc="-4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au</a:t>
                      </a:r>
                      <a:r>
                        <a:rPr lang="fr-FR" sz="800" spc="-4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titre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 de</a:t>
                      </a:r>
                      <a:r>
                        <a:rPr lang="fr-FR" sz="800" spc="-3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l’art.L.132-9-3</a:t>
                      </a:r>
                      <a:r>
                        <a:rPr lang="fr-FR" sz="700" baseline="30864" dirty="0">
                          <a:latin typeface="BNPP Sans"/>
                          <a:cs typeface="BNPP Sans"/>
                        </a:rPr>
                        <a:t>(4)</a:t>
                      </a:r>
                    </a:p>
                    <a:p>
                      <a:pPr marL="0" marR="10668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160780" algn="l"/>
                          <a:tab pos="1188720" algn="l"/>
                        </a:tabLst>
                      </a:pPr>
                      <a:endParaRPr sz="800" b="0" baseline="30864" dirty="0">
                        <a:latin typeface="BNPP Sans"/>
                        <a:cs typeface="BNPP Sans"/>
                      </a:endParaRPr>
                    </a:p>
                  </a:txBody>
                  <a:tcPr marL="0" marR="0" marT="8001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D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2024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 Light"/>
                        </a:rPr>
                        <a:t>0,1 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 Light"/>
                        </a:rPr>
                        <a:t> / 35 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  <a:endParaRPr sz="1100" b="1" dirty="0">
                        <a:solidFill>
                          <a:schemeClr val="tx1"/>
                        </a:solidFill>
                        <a:latin typeface="BNPP Sans Light" panose="02000503020000020004" pitchFamily="50" charset="0"/>
                        <a:ea typeface="+mn-ea"/>
                        <a:cs typeface="BNPP Sans Light"/>
                      </a:endParaRP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0,1 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22 </a:t>
                      </a:r>
                      <a:r>
                        <a:rPr lang="fr-FR" sz="1100" b="1" spc="-195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BNPP Sans Light" panose="02000503020000020004" pitchFamily="50" charset="0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2024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314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spc="-5" dirty="0">
                          <a:latin typeface="BNPP Sans Light" panose="02000503020000020004" pitchFamily="50" charset="0"/>
                          <a:cs typeface="BNPP Sans Light"/>
                        </a:rPr>
                        <a:t>assurés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316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5,2</a:t>
                      </a:r>
                      <a:r>
                        <a:rPr sz="1100" b="1" spc="10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2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  361</a:t>
                      </a:r>
                      <a:r>
                        <a:rPr sz="1100" b="1" spc="-195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192405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2023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0,2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50 </a:t>
                      </a:r>
                      <a:r>
                        <a:rPr sz="1100" b="1" spc="-20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0,2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30 </a:t>
                      </a:r>
                      <a:r>
                        <a:rPr sz="1100" b="1" spc="-195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BNPP Sans Light" panose="02000503020000020004" pitchFamily="50" charset="0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2023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334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spc="-5" dirty="0">
                          <a:latin typeface="BNPP Sans Light" panose="02000503020000020004" pitchFamily="50" charset="0"/>
                          <a:cs typeface="BNPP Sans Light"/>
                        </a:rPr>
                        <a:t>assurés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319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4,8</a:t>
                      </a:r>
                      <a:r>
                        <a:rPr sz="1100" b="1" spc="10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2,5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 208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819730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2022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0,7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29 </a:t>
                      </a:r>
                      <a:r>
                        <a:rPr sz="1100" b="1" spc="-20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0,6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21 </a:t>
                      </a:r>
                      <a:r>
                        <a:rPr sz="1100" b="1" spc="-195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BNPP Sans Light" panose="02000503020000020004" pitchFamily="50" charset="0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2022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232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spc="-5" dirty="0">
                          <a:latin typeface="BNPP Sans Light" panose="02000503020000020004" pitchFamily="50" charset="0"/>
                          <a:cs typeface="BNPP Sans Light"/>
                        </a:rPr>
                        <a:t>assurés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237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0,7</a:t>
                      </a:r>
                      <a:r>
                        <a:rPr sz="1100" b="1" spc="10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0,6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"/>
                        </a:rPr>
                        <a:t>/</a:t>
                      </a:r>
                      <a:r>
                        <a:rPr lang="fr-FR" sz="1100" b="1" dirty="0">
                          <a:latin typeface="BNPP Sans Light" panose="02000503020000020004" pitchFamily="50" charset="0"/>
                          <a:cs typeface="BNPP Sans"/>
                        </a:rPr>
                        <a:t> 128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sz="1100" b="1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550163"/>
                  </a:ext>
                </a:extLst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314998" y="6570002"/>
            <a:ext cx="621030" cy="612140"/>
            <a:chOff x="314998" y="6570002"/>
            <a:chExt cx="621030" cy="612140"/>
          </a:xfrm>
        </p:grpSpPr>
        <p:sp>
          <p:nvSpPr>
            <p:cNvPr id="10" name="object 10"/>
            <p:cNvSpPr/>
            <p:nvPr/>
          </p:nvSpPr>
          <p:spPr>
            <a:xfrm>
              <a:off x="314998" y="6570002"/>
              <a:ext cx="620775" cy="612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755" y="6983056"/>
              <a:ext cx="134772" cy="1196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1520" y="6649097"/>
              <a:ext cx="434352" cy="260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6384" y="7094461"/>
              <a:ext cx="24676" cy="109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0975" y="6638891"/>
              <a:ext cx="247650" cy="204470"/>
            </a:xfrm>
            <a:custGeom>
              <a:avLst/>
              <a:gdLst/>
              <a:ahLst/>
              <a:cxnLst/>
              <a:rect l="l" t="t" r="r" b="b"/>
              <a:pathLst>
                <a:path w="247650" h="204470">
                  <a:moveTo>
                    <a:pt x="46266" y="0"/>
                  </a:moveTo>
                  <a:lnTo>
                    <a:pt x="66836" y="10066"/>
                  </a:lnTo>
                  <a:lnTo>
                    <a:pt x="96204" y="26136"/>
                  </a:lnTo>
                  <a:lnTo>
                    <a:pt x="123974" y="43044"/>
                  </a:lnTo>
                  <a:lnTo>
                    <a:pt x="139750" y="55625"/>
                  </a:lnTo>
                  <a:lnTo>
                    <a:pt x="107479" y="61980"/>
                  </a:lnTo>
                  <a:lnTo>
                    <a:pt x="69270" y="72545"/>
                  </a:lnTo>
                  <a:lnTo>
                    <a:pt x="31364" y="85658"/>
                  </a:lnTo>
                  <a:lnTo>
                    <a:pt x="0" y="99656"/>
                  </a:lnTo>
                  <a:lnTo>
                    <a:pt x="32355" y="93803"/>
                  </a:lnTo>
                  <a:lnTo>
                    <a:pt x="67573" y="89379"/>
                  </a:lnTo>
                  <a:lnTo>
                    <a:pt x="102519" y="86226"/>
                  </a:lnTo>
                  <a:lnTo>
                    <a:pt x="134061" y="84188"/>
                  </a:lnTo>
                  <a:lnTo>
                    <a:pt x="123689" y="99083"/>
                  </a:lnTo>
                  <a:lnTo>
                    <a:pt x="113677" y="112353"/>
                  </a:lnTo>
                  <a:lnTo>
                    <a:pt x="101932" y="126429"/>
                  </a:lnTo>
                  <a:lnTo>
                    <a:pt x="86359" y="143738"/>
                  </a:lnTo>
                  <a:lnTo>
                    <a:pt x="112874" y="128676"/>
                  </a:lnTo>
                  <a:lnTo>
                    <a:pt x="153425" y="108096"/>
                  </a:lnTo>
                  <a:lnTo>
                    <a:pt x="178053" y="94399"/>
                  </a:lnTo>
                  <a:lnTo>
                    <a:pt x="187067" y="115149"/>
                  </a:lnTo>
                  <a:lnTo>
                    <a:pt x="192643" y="142795"/>
                  </a:lnTo>
                  <a:lnTo>
                    <a:pt x="195556" y="173751"/>
                  </a:lnTo>
                  <a:lnTo>
                    <a:pt x="196583" y="204431"/>
                  </a:lnTo>
                  <a:lnTo>
                    <a:pt x="206108" y="175226"/>
                  </a:lnTo>
                  <a:lnTo>
                    <a:pt x="214364" y="133853"/>
                  </a:lnTo>
                  <a:lnTo>
                    <a:pt x="219080" y="93930"/>
                  </a:lnTo>
                  <a:lnTo>
                    <a:pt x="217982" y="69075"/>
                  </a:lnTo>
                  <a:lnTo>
                    <a:pt x="231381" y="59198"/>
                  </a:lnTo>
                  <a:lnTo>
                    <a:pt x="238929" y="51523"/>
                  </a:lnTo>
                  <a:lnTo>
                    <a:pt x="243294" y="44782"/>
                  </a:lnTo>
                  <a:lnTo>
                    <a:pt x="247141" y="37706"/>
                  </a:lnTo>
                  <a:lnTo>
                    <a:pt x="218559" y="40109"/>
                  </a:lnTo>
                  <a:lnTo>
                    <a:pt x="207767" y="41571"/>
                  </a:lnTo>
                  <a:lnTo>
                    <a:pt x="198081" y="43903"/>
                  </a:lnTo>
                  <a:lnTo>
                    <a:pt x="168467" y="29382"/>
                  </a:lnTo>
                  <a:lnTo>
                    <a:pt x="130413" y="16189"/>
                  </a:lnTo>
                  <a:lnTo>
                    <a:pt x="88239" y="5877"/>
                  </a:lnTo>
                  <a:lnTo>
                    <a:pt x="462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6828" y="6929730"/>
              <a:ext cx="141693" cy="1686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8593" y="6757756"/>
              <a:ext cx="242570" cy="149860"/>
            </a:xfrm>
            <a:custGeom>
              <a:avLst/>
              <a:gdLst/>
              <a:ahLst/>
              <a:cxnLst/>
              <a:rect l="l" t="t" r="r" b="b"/>
              <a:pathLst>
                <a:path w="242570" h="149859">
                  <a:moveTo>
                    <a:pt x="78076" y="28890"/>
                  </a:moveTo>
                  <a:lnTo>
                    <a:pt x="28990" y="33120"/>
                  </a:lnTo>
                  <a:lnTo>
                    <a:pt x="2539" y="39801"/>
                  </a:lnTo>
                  <a:lnTo>
                    <a:pt x="19495" y="41393"/>
                  </a:lnTo>
                  <a:lnTo>
                    <a:pt x="36961" y="44818"/>
                  </a:lnTo>
                  <a:lnTo>
                    <a:pt x="52530" y="50167"/>
                  </a:lnTo>
                  <a:lnTo>
                    <a:pt x="63792" y="57531"/>
                  </a:lnTo>
                  <a:lnTo>
                    <a:pt x="58214" y="63096"/>
                  </a:lnTo>
                  <a:lnTo>
                    <a:pt x="43759" y="79878"/>
                  </a:lnTo>
                  <a:lnTo>
                    <a:pt x="23313" y="108617"/>
                  </a:lnTo>
                  <a:lnTo>
                    <a:pt x="0" y="149783"/>
                  </a:lnTo>
                  <a:lnTo>
                    <a:pt x="9388" y="141111"/>
                  </a:lnTo>
                  <a:lnTo>
                    <a:pt x="31918" y="121027"/>
                  </a:lnTo>
                  <a:lnTo>
                    <a:pt x="59139" y="98434"/>
                  </a:lnTo>
                  <a:lnTo>
                    <a:pt x="82600" y="82232"/>
                  </a:lnTo>
                  <a:lnTo>
                    <a:pt x="120903" y="82232"/>
                  </a:lnTo>
                  <a:lnTo>
                    <a:pt x="126098" y="67894"/>
                  </a:lnTo>
                  <a:lnTo>
                    <a:pt x="129870" y="65735"/>
                  </a:lnTo>
                  <a:lnTo>
                    <a:pt x="148259" y="63982"/>
                  </a:lnTo>
                  <a:lnTo>
                    <a:pt x="163838" y="62996"/>
                  </a:lnTo>
                  <a:lnTo>
                    <a:pt x="229776" y="62996"/>
                  </a:lnTo>
                  <a:lnTo>
                    <a:pt x="212691" y="54508"/>
                  </a:lnTo>
                  <a:lnTo>
                    <a:pt x="180195" y="42212"/>
                  </a:lnTo>
                  <a:lnTo>
                    <a:pt x="140271" y="33223"/>
                  </a:lnTo>
                  <a:lnTo>
                    <a:pt x="141554" y="29667"/>
                  </a:lnTo>
                  <a:lnTo>
                    <a:pt x="98323" y="29667"/>
                  </a:lnTo>
                  <a:lnTo>
                    <a:pt x="95932" y="29484"/>
                  </a:lnTo>
                  <a:lnTo>
                    <a:pt x="89041" y="29129"/>
                  </a:lnTo>
                  <a:lnTo>
                    <a:pt x="78076" y="28890"/>
                  </a:lnTo>
                  <a:close/>
                </a:path>
                <a:path w="242570" h="149859">
                  <a:moveTo>
                    <a:pt x="120903" y="82232"/>
                  </a:moveTo>
                  <a:lnTo>
                    <a:pt x="82600" y="82232"/>
                  </a:lnTo>
                  <a:lnTo>
                    <a:pt x="84780" y="89384"/>
                  </a:lnTo>
                  <a:lnTo>
                    <a:pt x="90252" y="106751"/>
                  </a:lnTo>
                  <a:lnTo>
                    <a:pt x="97420" y="128197"/>
                  </a:lnTo>
                  <a:lnTo>
                    <a:pt x="104686" y="147586"/>
                  </a:lnTo>
                  <a:lnTo>
                    <a:pt x="106149" y="139258"/>
                  </a:lnTo>
                  <a:lnTo>
                    <a:pt x="110372" y="118737"/>
                  </a:lnTo>
                  <a:lnTo>
                    <a:pt x="117105" y="92717"/>
                  </a:lnTo>
                  <a:lnTo>
                    <a:pt x="120903" y="82232"/>
                  </a:lnTo>
                  <a:close/>
                </a:path>
                <a:path w="242570" h="149859">
                  <a:moveTo>
                    <a:pt x="229776" y="62996"/>
                  </a:moveTo>
                  <a:lnTo>
                    <a:pt x="163838" y="62996"/>
                  </a:lnTo>
                  <a:lnTo>
                    <a:pt x="183753" y="63096"/>
                  </a:lnTo>
                  <a:lnTo>
                    <a:pt x="209492" y="65154"/>
                  </a:lnTo>
                  <a:lnTo>
                    <a:pt x="242544" y="70040"/>
                  </a:lnTo>
                  <a:lnTo>
                    <a:pt x="234545" y="65366"/>
                  </a:lnTo>
                  <a:lnTo>
                    <a:pt x="229776" y="62996"/>
                  </a:lnTo>
                  <a:close/>
                </a:path>
                <a:path w="242570" h="149859">
                  <a:moveTo>
                    <a:pt x="157251" y="0"/>
                  </a:moveTo>
                  <a:lnTo>
                    <a:pt x="146493" y="3117"/>
                  </a:lnTo>
                  <a:lnTo>
                    <a:pt x="131254" y="9661"/>
                  </a:lnTo>
                  <a:lnTo>
                    <a:pt x="114281" y="18791"/>
                  </a:lnTo>
                  <a:lnTo>
                    <a:pt x="98323" y="29667"/>
                  </a:lnTo>
                  <a:lnTo>
                    <a:pt x="141554" y="29667"/>
                  </a:lnTo>
                  <a:lnTo>
                    <a:pt x="142869" y="26022"/>
                  </a:lnTo>
                  <a:lnTo>
                    <a:pt x="146994" y="17054"/>
                  </a:lnTo>
                  <a:lnTo>
                    <a:pt x="152003" y="7864"/>
                  </a:lnTo>
                  <a:lnTo>
                    <a:pt x="157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3335" y="7026771"/>
              <a:ext cx="132194" cy="846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090580" y="6653705"/>
            <a:ext cx="413384" cy="205740"/>
            <a:chOff x="1090580" y="6653705"/>
            <a:chExt cx="413384" cy="205740"/>
          </a:xfrm>
        </p:grpSpPr>
        <p:sp>
          <p:nvSpPr>
            <p:cNvPr id="19" name="object 19"/>
            <p:cNvSpPr/>
            <p:nvPr/>
          </p:nvSpPr>
          <p:spPr>
            <a:xfrm>
              <a:off x="1090580" y="6653710"/>
              <a:ext cx="191528" cy="2054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1353" y="6653705"/>
              <a:ext cx="182473" cy="2054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1556876" y="6653621"/>
            <a:ext cx="184099" cy="2054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1849385" y="6653576"/>
            <a:ext cx="695325" cy="205740"/>
            <a:chOff x="1849385" y="6653576"/>
            <a:chExt cx="695325" cy="205740"/>
          </a:xfrm>
        </p:grpSpPr>
        <p:sp>
          <p:nvSpPr>
            <p:cNvPr id="23" name="object 23"/>
            <p:cNvSpPr/>
            <p:nvPr/>
          </p:nvSpPr>
          <p:spPr>
            <a:xfrm>
              <a:off x="1849385" y="6653621"/>
              <a:ext cx="390146" cy="20555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61510" y="6653703"/>
              <a:ext cx="199859" cy="20547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87399" y="6653576"/>
              <a:ext cx="57150" cy="205740"/>
            </a:xfrm>
            <a:custGeom>
              <a:avLst/>
              <a:gdLst/>
              <a:ahLst/>
              <a:cxnLst/>
              <a:rect l="l" t="t" r="r" b="b"/>
              <a:pathLst>
                <a:path w="57150" h="205740">
                  <a:moveTo>
                    <a:pt x="56591" y="0"/>
                  </a:moveTo>
                  <a:lnTo>
                    <a:pt x="55029" y="0"/>
                  </a:lnTo>
                  <a:lnTo>
                    <a:pt x="304" y="0"/>
                  </a:lnTo>
                  <a:lnTo>
                    <a:pt x="1584" y="23267"/>
                  </a:lnTo>
                  <a:lnTo>
                    <a:pt x="2441" y="50528"/>
                  </a:lnTo>
                  <a:lnTo>
                    <a:pt x="3213" y="97739"/>
                  </a:lnTo>
                  <a:lnTo>
                    <a:pt x="2749" y="147385"/>
                  </a:lnTo>
                  <a:lnTo>
                    <a:pt x="1830" y="178179"/>
                  </a:lnTo>
                  <a:lnTo>
                    <a:pt x="0" y="205384"/>
                  </a:lnTo>
                  <a:lnTo>
                    <a:pt x="57010" y="205384"/>
                  </a:lnTo>
                  <a:lnTo>
                    <a:pt x="55116" y="178179"/>
                  </a:lnTo>
                  <a:lnTo>
                    <a:pt x="54206" y="147385"/>
                  </a:lnTo>
                  <a:lnTo>
                    <a:pt x="53733" y="97739"/>
                  </a:lnTo>
                  <a:lnTo>
                    <a:pt x="53942" y="77416"/>
                  </a:lnTo>
                  <a:lnTo>
                    <a:pt x="54514" y="50504"/>
                  </a:lnTo>
                  <a:lnTo>
                    <a:pt x="55373" y="23254"/>
                  </a:lnTo>
                  <a:lnTo>
                    <a:pt x="565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2595245" y="6646443"/>
            <a:ext cx="607695" cy="216535"/>
          </a:xfrm>
          <a:custGeom>
            <a:avLst/>
            <a:gdLst/>
            <a:ahLst/>
            <a:cxnLst/>
            <a:rect l="l" t="t" r="r" b="b"/>
            <a:pathLst>
              <a:path w="607694" h="216534">
                <a:moveTo>
                  <a:pt x="191477" y="156400"/>
                </a:moveTo>
                <a:lnTo>
                  <a:pt x="187985" y="138125"/>
                </a:lnTo>
                <a:lnTo>
                  <a:pt x="177660" y="122593"/>
                </a:lnTo>
                <a:lnTo>
                  <a:pt x="160705" y="109982"/>
                </a:lnTo>
                <a:lnTo>
                  <a:pt x="138493" y="100939"/>
                </a:lnTo>
                <a:lnTo>
                  <a:pt x="138493" y="147307"/>
                </a:lnTo>
                <a:lnTo>
                  <a:pt x="138493" y="154063"/>
                </a:lnTo>
                <a:lnTo>
                  <a:pt x="134772" y="169113"/>
                </a:lnTo>
                <a:lnTo>
                  <a:pt x="123659" y="179908"/>
                </a:lnTo>
                <a:lnTo>
                  <a:pt x="105194" y="186410"/>
                </a:lnTo>
                <a:lnTo>
                  <a:pt x="79451" y="188595"/>
                </a:lnTo>
                <a:lnTo>
                  <a:pt x="72758" y="188595"/>
                </a:lnTo>
                <a:lnTo>
                  <a:pt x="54038" y="141020"/>
                </a:lnTo>
                <a:lnTo>
                  <a:pt x="53911" y="127469"/>
                </a:lnTo>
                <a:lnTo>
                  <a:pt x="54025" y="85712"/>
                </a:lnTo>
                <a:lnTo>
                  <a:pt x="55473" y="31457"/>
                </a:lnTo>
                <a:lnTo>
                  <a:pt x="67284" y="30060"/>
                </a:lnTo>
                <a:lnTo>
                  <a:pt x="74155" y="30200"/>
                </a:lnTo>
                <a:lnTo>
                  <a:pt x="116370" y="37122"/>
                </a:lnTo>
                <a:lnTo>
                  <a:pt x="123393" y="75488"/>
                </a:lnTo>
                <a:lnTo>
                  <a:pt x="81800" y="88366"/>
                </a:lnTo>
                <a:lnTo>
                  <a:pt x="80810" y="88366"/>
                </a:lnTo>
                <a:lnTo>
                  <a:pt x="69926" y="117271"/>
                </a:lnTo>
                <a:lnTo>
                  <a:pt x="81038" y="117271"/>
                </a:lnTo>
                <a:lnTo>
                  <a:pt x="96837" y="118122"/>
                </a:lnTo>
                <a:lnTo>
                  <a:pt x="131686" y="135496"/>
                </a:lnTo>
                <a:lnTo>
                  <a:pt x="138493" y="147307"/>
                </a:lnTo>
                <a:lnTo>
                  <a:pt x="138493" y="100939"/>
                </a:lnTo>
                <a:lnTo>
                  <a:pt x="137363" y="100469"/>
                </a:lnTo>
                <a:lnTo>
                  <a:pt x="155067" y="93319"/>
                </a:lnTo>
                <a:lnTo>
                  <a:pt x="168795" y="82804"/>
                </a:lnTo>
                <a:lnTo>
                  <a:pt x="177685" y="69723"/>
                </a:lnTo>
                <a:lnTo>
                  <a:pt x="180848" y="54864"/>
                </a:lnTo>
                <a:lnTo>
                  <a:pt x="174193" y="33261"/>
                </a:lnTo>
                <a:lnTo>
                  <a:pt x="170383" y="30060"/>
                </a:lnTo>
                <a:lnTo>
                  <a:pt x="156845" y="18681"/>
                </a:lnTo>
                <a:lnTo>
                  <a:pt x="132651" y="10312"/>
                </a:lnTo>
                <a:lnTo>
                  <a:pt x="105486" y="7340"/>
                </a:lnTo>
                <a:lnTo>
                  <a:pt x="406" y="7277"/>
                </a:lnTo>
                <a:lnTo>
                  <a:pt x="584" y="10312"/>
                </a:lnTo>
                <a:lnTo>
                  <a:pt x="1587" y="30060"/>
                </a:lnTo>
                <a:lnTo>
                  <a:pt x="2451" y="57797"/>
                </a:lnTo>
                <a:lnTo>
                  <a:pt x="2997" y="84709"/>
                </a:lnTo>
                <a:lnTo>
                  <a:pt x="3124" y="125450"/>
                </a:lnTo>
                <a:lnTo>
                  <a:pt x="2768" y="154063"/>
                </a:lnTo>
                <a:lnTo>
                  <a:pt x="1854" y="185496"/>
                </a:lnTo>
                <a:lnTo>
                  <a:pt x="215" y="210578"/>
                </a:lnTo>
                <a:lnTo>
                  <a:pt x="0" y="212725"/>
                </a:lnTo>
                <a:lnTo>
                  <a:pt x="95250" y="212750"/>
                </a:lnTo>
                <a:lnTo>
                  <a:pt x="129921" y="209791"/>
                </a:lnTo>
                <a:lnTo>
                  <a:pt x="160807" y="200164"/>
                </a:lnTo>
                <a:lnTo>
                  <a:pt x="175526" y="188595"/>
                </a:lnTo>
                <a:lnTo>
                  <a:pt x="182981" y="182740"/>
                </a:lnTo>
                <a:lnTo>
                  <a:pt x="191477" y="156400"/>
                </a:lnTo>
                <a:close/>
              </a:path>
              <a:path w="607694" h="216534">
                <a:moveTo>
                  <a:pt x="423951" y="212521"/>
                </a:moveTo>
                <a:lnTo>
                  <a:pt x="402209" y="163601"/>
                </a:lnTo>
                <a:lnTo>
                  <a:pt x="390715" y="137731"/>
                </a:lnTo>
                <a:lnTo>
                  <a:pt x="359575" y="67640"/>
                </a:lnTo>
                <a:lnTo>
                  <a:pt x="337705" y="18427"/>
                </a:lnTo>
                <a:lnTo>
                  <a:pt x="337705" y="137147"/>
                </a:lnTo>
                <a:lnTo>
                  <a:pt x="335673" y="137172"/>
                </a:lnTo>
                <a:lnTo>
                  <a:pt x="333387" y="137325"/>
                </a:lnTo>
                <a:lnTo>
                  <a:pt x="308190" y="137731"/>
                </a:lnTo>
                <a:lnTo>
                  <a:pt x="281012" y="137172"/>
                </a:lnTo>
                <a:lnTo>
                  <a:pt x="278231" y="137147"/>
                </a:lnTo>
                <a:lnTo>
                  <a:pt x="286105" y="118071"/>
                </a:lnTo>
                <a:lnTo>
                  <a:pt x="293814" y="100088"/>
                </a:lnTo>
                <a:lnTo>
                  <a:pt x="301244" y="83261"/>
                </a:lnTo>
                <a:lnTo>
                  <a:pt x="308229" y="67640"/>
                </a:lnTo>
                <a:lnTo>
                  <a:pt x="312889" y="78003"/>
                </a:lnTo>
                <a:lnTo>
                  <a:pt x="319684" y="93865"/>
                </a:lnTo>
                <a:lnTo>
                  <a:pt x="328129" y="113982"/>
                </a:lnTo>
                <a:lnTo>
                  <a:pt x="337705" y="137147"/>
                </a:lnTo>
                <a:lnTo>
                  <a:pt x="337705" y="18427"/>
                </a:lnTo>
                <a:lnTo>
                  <a:pt x="332689" y="7137"/>
                </a:lnTo>
                <a:lnTo>
                  <a:pt x="293382" y="7137"/>
                </a:lnTo>
                <a:lnTo>
                  <a:pt x="292989" y="8229"/>
                </a:lnTo>
                <a:lnTo>
                  <a:pt x="275107" y="50990"/>
                </a:lnTo>
                <a:lnTo>
                  <a:pt x="246253" y="115773"/>
                </a:lnTo>
                <a:lnTo>
                  <a:pt x="218401" y="177177"/>
                </a:lnTo>
                <a:lnTo>
                  <a:pt x="203466" y="209778"/>
                </a:lnTo>
                <a:lnTo>
                  <a:pt x="202145" y="212521"/>
                </a:lnTo>
                <a:lnTo>
                  <a:pt x="251167" y="212521"/>
                </a:lnTo>
                <a:lnTo>
                  <a:pt x="267627" y="164198"/>
                </a:lnTo>
                <a:lnTo>
                  <a:pt x="308025" y="163601"/>
                </a:lnTo>
                <a:lnTo>
                  <a:pt x="347218" y="164147"/>
                </a:lnTo>
                <a:lnTo>
                  <a:pt x="364070" y="203619"/>
                </a:lnTo>
                <a:lnTo>
                  <a:pt x="367258" y="212521"/>
                </a:lnTo>
                <a:lnTo>
                  <a:pt x="423951" y="212521"/>
                </a:lnTo>
                <a:close/>
              </a:path>
              <a:path w="607694" h="216534">
                <a:moveTo>
                  <a:pt x="607402" y="152488"/>
                </a:moveTo>
                <a:lnTo>
                  <a:pt x="601091" y="128574"/>
                </a:lnTo>
                <a:lnTo>
                  <a:pt x="584771" y="111074"/>
                </a:lnTo>
                <a:lnTo>
                  <a:pt x="562330" y="98056"/>
                </a:lnTo>
                <a:lnTo>
                  <a:pt x="519747" y="80238"/>
                </a:lnTo>
                <a:lnTo>
                  <a:pt x="503986" y="72212"/>
                </a:lnTo>
                <a:lnTo>
                  <a:pt x="492772" y="63042"/>
                </a:lnTo>
                <a:lnTo>
                  <a:pt x="488492" y="52197"/>
                </a:lnTo>
                <a:lnTo>
                  <a:pt x="488975" y="47383"/>
                </a:lnTo>
                <a:lnTo>
                  <a:pt x="492353" y="41287"/>
                </a:lnTo>
                <a:lnTo>
                  <a:pt x="501535" y="36068"/>
                </a:lnTo>
                <a:lnTo>
                  <a:pt x="519404" y="33845"/>
                </a:lnTo>
                <a:lnTo>
                  <a:pt x="536524" y="35407"/>
                </a:lnTo>
                <a:lnTo>
                  <a:pt x="552513" y="39192"/>
                </a:lnTo>
                <a:lnTo>
                  <a:pt x="566458" y="43929"/>
                </a:lnTo>
                <a:lnTo>
                  <a:pt x="589165" y="53174"/>
                </a:lnTo>
                <a:lnTo>
                  <a:pt x="589089" y="8064"/>
                </a:lnTo>
                <a:lnTo>
                  <a:pt x="567359" y="4140"/>
                </a:lnTo>
                <a:lnTo>
                  <a:pt x="555066" y="2171"/>
                </a:lnTo>
                <a:lnTo>
                  <a:pt x="541147" y="635"/>
                </a:lnTo>
                <a:lnTo>
                  <a:pt x="526288" y="0"/>
                </a:lnTo>
                <a:lnTo>
                  <a:pt x="490956" y="4368"/>
                </a:lnTo>
                <a:lnTo>
                  <a:pt x="463651" y="16662"/>
                </a:lnTo>
                <a:lnTo>
                  <a:pt x="446049" y="35737"/>
                </a:lnTo>
                <a:lnTo>
                  <a:pt x="439813" y="60426"/>
                </a:lnTo>
                <a:lnTo>
                  <a:pt x="445985" y="83781"/>
                </a:lnTo>
                <a:lnTo>
                  <a:pt x="461975" y="100939"/>
                </a:lnTo>
                <a:lnTo>
                  <a:pt x="483946" y="113779"/>
                </a:lnTo>
                <a:lnTo>
                  <a:pt x="526503" y="131876"/>
                </a:lnTo>
                <a:lnTo>
                  <a:pt x="542709" y="140322"/>
                </a:lnTo>
                <a:lnTo>
                  <a:pt x="554240" y="150114"/>
                </a:lnTo>
                <a:lnTo>
                  <a:pt x="558634" y="161823"/>
                </a:lnTo>
                <a:lnTo>
                  <a:pt x="558634" y="167093"/>
                </a:lnTo>
                <a:lnTo>
                  <a:pt x="517271" y="183603"/>
                </a:lnTo>
                <a:lnTo>
                  <a:pt x="502666" y="181940"/>
                </a:lnTo>
                <a:lnTo>
                  <a:pt x="487057" y="178358"/>
                </a:lnTo>
                <a:lnTo>
                  <a:pt x="470496" y="172859"/>
                </a:lnTo>
                <a:lnTo>
                  <a:pt x="453047" y="165481"/>
                </a:lnTo>
                <a:lnTo>
                  <a:pt x="443039" y="160883"/>
                </a:lnTo>
                <a:lnTo>
                  <a:pt x="443128" y="205752"/>
                </a:lnTo>
                <a:lnTo>
                  <a:pt x="464426" y="210464"/>
                </a:lnTo>
                <a:lnTo>
                  <a:pt x="478320" y="213182"/>
                </a:lnTo>
                <a:lnTo>
                  <a:pt x="494284" y="215366"/>
                </a:lnTo>
                <a:lnTo>
                  <a:pt x="511352" y="216255"/>
                </a:lnTo>
                <a:lnTo>
                  <a:pt x="551726" y="211912"/>
                </a:lnTo>
                <a:lnTo>
                  <a:pt x="581926" y="199339"/>
                </a:lnTo>
                <a:lnTo>
                  <a:pt x="600849" y="179298"/>
                </a:lnTo>
                <a:lnTo>
                  <a:pt x="607402" y="152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1083532" y="6930422"/>
            <a:ext cx="887094" cy="184150"/>
            <a:chOff x="1083532" y="6930422"/>
            <a:chExt cx="887094" cy="184150"/>
          </a:xfrm>
        </p:grpSpPr>
        <p:sp>
          <p:nvSpPr>
            <p:cNvPr id="28" name="object 28"/>
            <p:cNvSpPr/>
            <p:nvPr/>
          </p:nvSpPr>
          <p:spPr>
            <a:xfrm>
              <a:off x="1083532" y="6930422"/>
              <a:ext cx="167220" cy="18401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76266" y="6933484"/>
              <a:ext cx="192608" cy="177863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499487" y="6933484"/>
              <a:ext cx="173558" cy="177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06190" y="6933484"/>
              <a:ext cx="172554" cy="177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920770" y="6933484"/>
              <a:ext cx="49530" cy="178435"/>
            </a:xfrm>
            <a:custGeom>
              <a:avLst/>
              <a:gdLst/>
              <a:ahLst/>
              <a:cxnLst/>
              <a:rect l="l" t="t" r="r" b="b"/>
              <a:pathLst>
                <a:path w="49530" h="178434">
                  <a:moveTo>
                    <a:pt x="49288" y="0"/>
                  </a:moveTo>
                  <a:lnTo>
                    <a:pt x="482" y="0"/>
                  </a:lnTo>
                  <a:lnTo>
                    <a:pt x="1377" y="19505"/>
                  </a:lnTo>
                  <a:lnTo>
                    <a:pt x="2108" y="43665"/>
                  </a:lnTo>
                  <a:lnTo>
                    <a:pt x="2781" y="84874"/>
                  </a:lnTo>
                  <a:lnTo>
                    <a:pt x="2343" y="127954"/>
                  </a:lnTo>
                  <a:lnTo>
                    <a:pt x="1506" y="155127"/>
                  </a:lnTo>
                  <a:lnTo>
                    <a:pt x="0" y="177863"/>
                  </a:lnTo>
                  <a:lnTo>
                    <a:pt x="49288" y="177863"/>
                  </a:lnTo>
                  <a:lnTo>
                    <a:pt x="47918" y="155127"/>
                  </a:lnTo>
                  <a:lnTo>
                    <a:pt x="47143" y="127954"/>
                  </a:lnTo>
                  <a:lnTo>
                    <a:pt x="46723" y="84874"/>
                  </a:lnTo>
                  <a:lnTo>
                    <a:pt x="47434" y="43565"/>
                  </a:lnTo>
                  <a:lnTo>
                    <a:pt x="48244" y="19467"/>
                  </a:lnTo>
                  <a:lnTo>
                    <a:pt x="4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2022201" y="6933485"/>
            <a:ext cx="136461" cy="1778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249359" y="7094461"/>
            <a:ext cx="3221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latin typeface="BNPP Sans"/>
                <a:cs typeface="BNPP Sans"/>
              </a:rPr>
              <a:t>L’assureur </a:t>
            </a:r>
            <a:r>
              <a:rPr sz="1700" dirty="0">
                <a:latin typeface="BNPP Sans"/>
                <a:cs typeface="BNPP Sans"/>
              </a:rPr>
              <a:t>d’un monde qui</a:t>
            </a:r>
            <a:r>
              <a:rPr sz="1700" spc="-40" dirty="0">
                <a:latin typeface="BNPP Sans"/>
                <a:cs typeface="BNPP Sans"/>
              </a:rPr>
              <a:t> </a:t>
            </a:r>
            <a:r>
              <a:rPr sz="1700" dirty="0">
                <a:latin typeface="BNPP Sans"/>
                <a:cs typeface="BNPP Sans"/>
              </a:rPr>
              <a:t>change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914401" y="1714190"/>
            <a:ext cx="5150485" cy="386715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660"/>
              </a:spcBef>
            </a:pPr>
            <a:r>
              <a:rPr sz="1200" b="0" spc="-5" dirty="0">
                <a:latin typeface="BNPP Expanded Sans Light"/>
                <a:cs typeface="BNPP Expanded Sans Light"/>
              </a:rPr>
              <a:t>Contrats réglés </a:t>
            </a:r>
            <a:r>
              <a:rPr sz="1200" b="0" dirty="0">
                <a:latin typeface="BNPP Expanded Sans Light"/>
                <a:cs typeface="BNPP Expanded Sans Light"/>
              </a:rPr>
              <a:t>suite aux consultations </a:t>
            </a:r>
            <a:r>
              <a:rPr sz="1200" dirty="0">
                <a:solidFill>
                  <a:srgbClr val="3FA535"/>
                </a:solidFill>
                <a:latin typeface="BNPP Expanded Sans"/>
                <a:cs typeface="BNPP Expanded Sans"/>
              </a:rPr>
              <a:t>AGIRA 1 </a:t>
            </a:r>
            <a:r>
              <a:rPr sz="1200" b="0" dirty="0">
                <a:latin typeface="BNPP Expanded Sans Light"/>
                <a:cs typeface="BNPP Expanded Sans Light"/>
              </a:rPr>
              <a:t>et </a:t>
            </a:r>
            <a:r>
              <a:rPr sz="1200" dirty="0">
                <a:solidFill>
                  <a:srgbClr val="00A986"/>
                </a:solidFill>
                <a:latin typeface="BNPP Expanded Sans"/>
                <a:cs typeface="BNPP Expanded Sans"/>
              </a:rPr>
              <a:t>AGIRA</a:t>
            </a:r>
            <a:r>
              <a:rPr sz="1200" spc="-50" dirty="0">
                <a:solidFill>
                  <a:srgbClr val="00A986"/>
                </a:solidFill>
                <a:latin typeface="BNPP Expanded Sans"/>
                <a:cs typeface="BNPP Expanded Sans"/>
              </a:rPr>
              <a:t> </a:t>
            </a:r>
            <a:r>
              <a:rPr sz="1200" dirty="0">
                <a:solidFill>
                  <a:srgbClr val="00A986"/>
                </a:solidFill>
                <a:latin typeface="BNPP Expanded Sans"/>
                <a:cs typeface="BNPP Expanded Sans"/>
              </a:rPr>
              <a:t>2</a:t>
            </a:r>
            <a:endParaRPr sz="1200" dirty="0">
              <a:latin typeface="BNPP Expanded Sans"/>
              <a:cs typeface="BNPP Expanded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40882" y="2326049"/>
            <a:ext cx="1245235" cy="28194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125"/>
              </a:spcBef>
            </a:pPr>
            <a:r>
              <a:rPr sz="1300" dirty="0">
                <a:solidFill>
                  <a:srgbClr val="3FA535"/>
                </a:solidFill>
                <a:latin typeface="BNPP Expanded Sans"/>
                <a:cs typeface="BNPP Expanded Sans"/>
              </a:rPr>
              <a:t>AGIRA</a:t>
            </a:r>
            <a:r>
              <a:rPr sz="1300" spc="-15" dirty="0">
                <a:solidFill>
                  <a:srgbClr val="3FA535"/>
                </a:solidFill>
                <a:latin typeface="BNPP Expanded Sans"/>
                <a:cs typeface="BNPP Expanded Sans"/>
              </a:rPr>
              <a:t> </a:t>
            </a:r>
            <a:r>
              <a:rPr sz="1300" dirty="0">
                <a:solidFill>
                  <a:srgbClr val="3FA535"/>
                </a:solidFill>
                <a:latin typeface="BNPP Expanded Sans"/>
                <a:cs typeface="BNPP Expanded Sans"/>
              </a:rPr>
              <a:t>1</a:t>
            </a:r>
            <a:endParaRPr sz="1300" dirty="0">
              <a:latin typeface="BNPP Expanded Sans"/>
              <a:cs typeface="BNPP Expanded San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0" y="6226417"/>
            <a:ext cx="10692130" cy="3175"/>
          </a:xfrm>
          <a:custGeom>
            <a:avLst/>
            <a:gdLst/>
            <a:ahLst/>
            <a:cxnLst/>
            <a:rect l="l" t="t" r="r" b="b"/>
            <a:pathLst>
              <a:path w="10692130" h="3175">
                <a:moveTo>
                  <a:pt x="0" y="3174"/>
                </a:moveTo>
                <a:lnTo>
                  <a:pt x="10692003" y="3174"/>
                </a:lnTo>
                <a:lnTo>
                  <a:pt x="10692003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10692130" cy="1170305"/>
          </a:xfrm>
          <a:custGeom>
            <a:avLst/>
            <a:gdLst/>
            <a:ahLst/>
            <a:cxnLst/>
            <a:rect l="l" t="t" r="r" b="b"/>
            <a:pathLst>
              <a:path w="10692130" h="1170305">
                <a:moveTo>
                  <a:pt x="10692003" y="0"/>
                </a:moveTo>
                <a:lnTo>
                  <a:pt x="0" y="0"/>
                </a:lnTo>
                <a:lnTo>
                  <a:pt x="0" y="1109560"/>
                </a:lnTo>
                <a:lnTo>
                  <a:pt x="0" y="1170000"/>
                </a:lnTo>
                <a:lnTo>
                  <a:pt x="10692003" y="1170000"/>
                </a:lnTo>
                <a:lnTo>
                  <a:pt x="10692003" y="110956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516500" y="355272"/>
            <a:ext cx="77258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BILAN ANNUEL</a:t>
            </a:r>
            <a:r>
              <a:rPr spc="-95" dirty="0"/>
              <a:t> </a:t>
            </a:r>
            <a:r>
              <a:rPr dirty="0"/>
              <a:t>20</a:t>
            </a:r>
            <a:r>
              <a:rPr lang="fr-FR" dirty="0"/>
              <a:t>24 CARDIF RETRAITE  </a:t>
            </a:r>
            <a:endParaRPr dirty="0"/>
          </a:p>
        </p:txBody>
      </p:sp>
      <p:sp>
        <p:nvSpPr>
          <p:cNvPr id="41" name="object 41"/>
          <p:cNvSpPr txBox="1"/>
          <p:nvPr/>
        </p:nvSpPr>
        <p:spPr>
          <a:xfrm>
            <a:off x="516500" y="609500"/>
            <a:ext cx="2959735" cy="41211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b="0" spc="-10" dirty="0">
                <a:latin typeface="BNPP Expanded Sans Light"/>
                <a:cs typeface="BNPP Expanded Sans Light"/>
              </a:rPr>
              <a:t>PRÉVU </a:t>
            </a:r>
            <a:r>
              <a:rPr sz="1600" b="0" spc="-30" dirty="0">
                <a:latin typeface="BNPP Expanded Sans Light"/>
                <a:cs typeface="BNPP Expanded Sans Light"/>
              </a:rPr>
              <a:t>PAR </a:t>
            </a:r>
            <a:r>
              <a:rPr sz="1600" b="0" spc="10" dirty="0">
                <a:latin typeface="BNPP Expanded Sans Light"/>
                <a:cs typeface="BNPP Expanded Sans Light"/>
              </a:rPr>
              <a:t>LA </a:t>
            </a:r>
            <a:r>
              <a:rPr sz="1600" b="0" spc="-20" dirty="0">
                <a:latin typeface="BNPP Expanded Sans Light"/>
                <a:cs typeface="BNPP Expanded Sans Light"/>
              </a:rPr>
              <a:t>LOI</a:t>
            </a:r>
            <a:r>
              <a:rPr sz="1600" b="0" spc="-120" dirty="0">
                <a:latin typeface="BNPP Expanded Sans Light"/>
                <a:cs typeface="BNPP Expanded Sans Light"/>
              </a:rPr>
              <a:t> </a:t>
            </a:r>
            <a:r>
              <a:rPr sz="1600" b="0" spc="-10" dirty="0">
                <a:latin typeface="BNPP Expanded Sans Light"/>
                <a:cs typeface="BNPP Expanded Sans Light"/>
              </a:rPr>
              <a:t>ECKERT</a:t>
            </a:r>
            <a:endParaRPr sz="1600">
              <a:latin typeface="BNPP Expanded Sans Light"/>
              <a:cs typeface="BNPP Expanded Sans Light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(articles </a:t>
            </a:r>
            <a:r>
              <a:rPr sz="700" spc="15" dirty="0">
                <a:solidFill>
                  <a:srgbClr val="9D9D9C"/>
                </a:solidFill>
                <a:latin typeface="BNPP Expanded Sans"/>
                <a:cs typeface="BNPP Expanded Sans"/>
              </a:rPr>
              <a:t>A.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132-9-4 </a:t>
            </a:r>
            <a:r>
              <a:rPr sz="700" spc="-5" dirty="0">
                <a:solidFill>
                  <a:srgbClr val="9D9D9C"/>
                </a:solidFill>
                <a:latin typeface="BNPP Expanded Sans"/>
                <a:cs typeface="BNPP Expanded Sans"/>
              </a:rPr>
              <a:t>du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code des</a:t>
            </a:r>
            <a:r>
              <a:rPr sz="700" spc="-75" dirty="0">
                <a:solidFill>
                  <a:srgbClr val="9D9D9C"/>
                </a:solidFill>
                <a:latin typeface="BNPP Expanded Sans"/>
                <a:cs typeface="BNPP Expanded Sans"/>
              </a:rPr>
              <a:t> </a:t>
            </a:r>
            <a:r>
              <a:rPr sz="700" spc="-15" dirty="0">
                <a:solidFill>
                  <a:srgbClr val="9D9D9C"/>
                </a:solidFill>
                <a:latin typeface="BNPP Expanded Sans"/>
                <a:cs typeface="BNPP Expanded Sans"/>
              </a:rPr>
              <a:t>assurances)</a:t>
            </a:r>
            <a:endParaRPr sz="700">
              <a:latin typeface="BNPP Expanded Sans"/>
              <a:cs typeface="BNPP Expanded San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57200" y="1109554"/>
            <a:ext cx="2999105" cy="127000"/>
          </a:xfrm>
          <a:custGeom>
            <a:avLst/>
            <a:gdLst/>
            <a:ahLst/>
            <a:cxnLst/>
            <a:rect l="l" t="t" r="r" b="b"/>
            <a:pathLst>
              <a:path w="2999104" h="127000">
                <a:moveTo>
                  <a:pt x="0" y="127000"/>
                </a:moveTo>
                <a:lnTo>
                  <a:pt x="2998800" y="127000"/>
                </a:lnTo>
                <a:lnTo>
                  <a:pt x="29988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438640" y="2971207"/>
            <a:ext cx="45719" cy="360045"/>
          </a:xfrm>
          <a:custGeom>
            <a:avLst/>
            <a:gdLst/>
            <a:ahLst/>
            <a:cxnLst/>
            <a:rect l="l" t="t" r="r" b="b"/>
            <a:pathLst>
              <a:path h="608964">
                <a:moveTo>
                  <a:pt x="0" y="0"/>
                </a:moveTo>
                <a:lnTo>
                  <a:pt x="0" y="60840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670300" y="2892643"/>
            <a:ext cx="45719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 flipH="1" flipV="1">
            <a:off x="1854736" y="2854865"/>
            <a:ext cx="45719" cy="288289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565900" y="2971207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396672" y="5472508"/>
            <a:ext cx="2175374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indent="-151765">
              <a:lnSpc>
                <a:spcPct val="100000"/>
              </a:lnSpc>
              <a:spcBef>
                <a:spcPts val="100"/>
              </a:spcBef>
              <a:buAutoNum type="arabicParenBoth" startAt="3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Y compris les contrats partiellement</a:t>
            </a:r>
            <a:r>
              <a:rPr sz="800" b="0" spc="-5" dirty="0">
                <a:latin typeface="BNPP Sans Light"/>
                <a:cs typeface="BNPP Sans Light"/>
              </a:rPr>
              <a:t> réglés.</a:t>
            </a:r>
            <a:endParaRPr sz="800" dirty="0">
              <a:latin typeface="BNPP Sans Light"/>
              <a:cs typeface="BNPP Sans Light"/>
            </a:endParaRPr>
          </a:p>
          <a:p>
            <a:pPr marL="163830" indent="-151765">
              <a:lnSpc>
                <a:spcPct val="100000"/>
              </a:lnSpc>
              <a:spcBef>
                <a:spcPts val="565"/>
              </a:spcBef>
              <a:buAutoNum type="arabicParenBoth" startAt="3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Les </a:t>
            </a:r>
            <a:r>
              <a:rPr sz="800" b="0" spc="-5" dirty="0">
                <a:latin typeface="BNPP Sans Light"/>
                <a:cs typeface="BNPP Sans Light"/>
              </a:rPr>
              <a:t>réglements </a:t>
            </a:r>
            <a:r>
              <a:rPr sz="800" b="0" dirty="0">
                <a:latin typeface="BNPP Sans Light"/>
                <a:cs typeface="BNPP Sans Light"/>
              </a:rPr>
              <a:t>de l’année comportant des </a:t>
            </a:r>
            <a:r>
              <a:rPr sz="800" b="0" spc="-5" dirty="0">
                <a:latin typeface="BNPP Sans Light"/>
                <a:cs typeface="BNPP Sans Light"/>
              </a:rPr>
              <a:t>réglements </a:t>
            </a:r>
            <a:r>
              <a:rPr sz="800" b="0" dirty="0">
                <a:latin typeface="BNPP Sans Light"/>
                <a:cs typeface="BNPP Sans Light"/>
              </a:rPr>
              <a:t>de contrats dont </a:t>
            </a:r>
            <a:r>
              <a:rPr sz="800" b="0" spc="-5" dirty="0">
                <a:latin typeface="BNPP Sans Light"/>
                <a:cs typeface="BNPP Sans Light"/>
              </a:rPr>
              <a:t>l’assuré </a:t>
            </a:r>
            <a:r>
              <a:rPr sz="800" b="0" dirty="0">
                <a:latin typeface="BNPP Sans Light"/>
                <a:cs typeface="BNPP Sans Light"/>
              </a:rPr>
              <a:t>a été </a:t>
            </a:r>
            <a:r>
              <a:rPr sz="800" b="0" spc="-5" dirty="0">
                <a:latin typeface="BNPP Sans Light"/>
                <a:cs typeface="BNPP Sans Light"/>
              </a:rPr>
              <a:t>identifié </a:t>
            </a:r>
            <a:r>
              <a:rPr sz="800" b="0" dirty="0">
                <a:latin typeface="BNPP Sans Light"/>
                <a:cs typeface="BNPP Sans Light"/>
              </a:rPr>
              <a:t>comme décédé les années</a:t>
            </a:r>
            <a:r>
              <a:rPr sz="800" b="0" spc="114" dirty="0">
                <a:latin typeface="BNPP Sans Light"/>
                <a:cs typeface="BNPP Sans Light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précédentes.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50" name="object 47"/>
          <p:cNvSpPr/>
          <p:nvPr/>
        </p:nvSpPr>
        <p:spPr>
          <a:xfrm>
            <a:off x="7404100" y="2952234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" name="Groupe 44"/>
          <p:cNvGrpSpPr/>
          <p:nvPr/>
        </p:nvGrpSpPr>
        <p:grpSpPr>
          <a:xfrm>
            <a:off x="7557287" y="2326457"/>
            <a:ext cx="1303067" cy="332454"/>
            <a:chOff x="6535397" y="1911905"/>
            <a:chExt cx="1303067" cy="332454"/>
          </a:xfrm>
        </p:grpSpPr>
        <p:sp>
          <p:nvSpPr>
            <p:cNvPr id="4" name="object 4"/>
            <p:cNvSpPr/>
            <p:nvPr/>
          </p:nvSpPr>
          <p:spPr>
            <a:xfrm>
              <a:off x="6617994" y="1988455"/>
              <a:ext cx="1220470" cy="255904"/>
            </a:xfrm>
            <a:custGeom>
              <a:avLst/>
              <a:gdLst/>
              <a:ahLst/>
              <a:cxnLst/>
              <a:rect l="l" t="t" r="r" b="b"/>
              <a:pathLst>
                <a:path w="1220470" h="255905">
                  <a:moveTo>
                    <a:pt x="1220393" y="0"/>
                  </a:moveTo>
                  <a:lnTo>
                    <a:pt x="0" y="0"/>
                  </a:lnTo>
                  <a:lnTo>
                    <a:pt x="0" y="212826"/>
                  </a:lnTo>
                  <a:lnTo>
                    <a:pt x="0" y="255600"/>
                  </a:lnTo>
                  <a:lnTo>
                    <a:pt x="1220393" y="255600"/>
                  </a:lnTo>
                  <a:lnTo>
                    <a:pt x="1220393" y="212826"/>
                  </a:lnTo>
                  <a:lnTo>
                    <a:pt x="1220393" y="0"/>
                  </a:lnTo>
                  <a:close/>
                </a:path>
              </a:pathLst>
            </a:custGeom>
            <a:solidFill>
              <a:srgbClr val="00A9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6535397" y="1911905"/>
              <a:ext cx="1245235" cy="28194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</a:ln>
          </p:spPr>
          <p:txBody>
            <a:bodyPr vert="horz" wrap="square" lIns="0" tIns="15875" rIns="0" bIns="0" rtlCol="0">
              <a:spAutoFit/>
            </a:bodyPr>
            <a:lstStyle/>
            <a:p>
              <a:pPr marL="288925">
                <a:lnSpc>
                  <a:spcPct val="100000"/>
                </a:lnSpc>
                <a:spcBef>
                  <a:spcPts val="125"/>
                </a:spcBef>
              </a:pPr>
              <a:r>
                <a:rPr sz="130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AGIRA</a:t>
              </a:r>
              <a:r>
                <a:rPr sz="1300" spc="-2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 </a:t>
              </a:r>
              <a:r>
                <a:rPr sz="130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2</a:t>
              </a:r>
              <a:endParaRPr sz="1300" dirty="0">
                <a:latin typeface="BNPP Expanded Sans"/>
                <a:cs typeface="BNPP Expanded Sans"/>
              </a:endParaRPr>
            </a:p>
          </p:txBody>
        </p:sp>
      </p:grpSp>
      <p:sp>
        <p:nvSpPr>
          <p:cNvPr id="49" name="object 70"/>
          <p:cNvSpPr txBox="1">
            <a:spLocks noGrp="1"/>
          </p:cNvSpPr>
          <p:nvPr>
            <p:ph type="ftr" sz="quarter" idx="5"/>
          </p:nvPr>
        </p:nvSpPr>
        <p:spPr>
          <a:xfrm>
            <a:off x="165100" y="7323380"/>
            <a:ext cx="7561656" cy="13849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5" dirty="0"/>
              <a:t>Cardif</a:t>
            </a:r>
            <a:r>
              <a:rPr lang="fr-FR" sz="800" spc="-5" dirty="0"/>
              <a:t> Retraite </a:t>
            </a:r>
            <a:r>
              <a:rPr sz="800" dirty="0"/>
              <a:t>: SA au </a:t>
            </a:r>
            <a:r>
              <a:rPr sz="800" spc="-5" dirty="0"/>
              <a:t>capital </a:t>
            </a:r>
            <a:r>
              <a:rPr sz="800" dirty="0"/>
              <a:t>de </a:t>
            </a:r>
            <a:r>
              <a:rPr lang="fr-FR" sz="800" spc="-5" dirty="0"/>
              <a:t>408 514 850 €</a:t>
            </a:r>
            <a:r>
              <a:rPr sz="800" dirty="0"/>
              <a:t>- </a:t>
            </a:r>
            <a:r>
              <a:rPr sz="800" spc="-10" dirty="0"/>
              <a:t>R.C.S </a:t>
            </a:r>
            <a:r>
              <a:rPr sz="800" spc="-5" dirty="0"/>
              <a:t>Paris </a:t>
            </a:r>
            <a:r>
              <a:rPr lang="fr-FR" sz="800" b="1" dirty="0"/>
              <a:t>903 364 321 </a:t>
            </a:r>
            <a:r>
              <a:rPr sz="800" dirty="0"/>
              <a:t>- </a:t>
            </a:r>
            <a:r>
              <a:rPr sz="800" spc="-5" dirty="0"/>
              <a:t>Entreprise régie </a:t>
            </a:r>
            <a:r>
              <a:rPr sz="800" dirty="0"/>
              <a:t>par le </a:t>
            </a:r>
            <a:r>
              <a:rPr sz="800" spc="-5" dirty="0"/>
              <a:t>Code </a:t>
            </a:r>
            <a:r>
              <a:rPr sz="800" dirty="0"/>
              <a:t>des assurances - Siège social : 1, </a:t>
            </a:r>
            <a:r>
              <a:rPr sz="800" spc="-5" dirty="0"/>
              <a:t>boulevard </a:t>
            </a:r>
            <a:r>
              <a:rPr sz="800" dirty="0"/>
              <a:t>Haussmann 75009</a:t>
            </a:r>
            <a:r>
              <a:rPr sz="800" spc="125" dirty="0"/>
              <a:t> </a:t>
            </a:r>
            <a:r>
              <a:rPr sz="800" spc="-5" dirty="0"/>
              <a:t>Paris</a:t>
            </a:r>
          </a:p>
        </p:txBody>
      </p:sp>
      <p:sp>
        <p:nvSpPr>
          <p:cNvPr id="5" name="Rectangle 4"/>
          <p:cNvSpPr/>
          <p:nvPr/>
        </p:nvSpPr>
        <p:spPr>
          <a:xfrm>
            <a:off x="258847" y="5900552"/>
            <a:ext cx="99299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>
                <a:latin typeface="BNPP Expanded Sans"/>
                <a:ea typeface="+mj-ea"/>
                <a:cs typeface="BNPP Expanded Sans"/>
              </a:rPr>
              <a:t>La société </a:t>
            </a:r>
            <a:r>
              <a:rPr lang="fr-FR" sz="900" b="1" dirty="0">
                <a:latin typeface="BNPP Expanded Sans"/>
                <a:ea typeface="+mj-ea"/>
                <a:cs typeface="BNPP Expanded Sans"/>
              </a:rPr>
              <a:t>Cardif Retraite </a:t>
            </a:r>
            <a:r>
              <a:rPr lang="fr-FR" sz="900" dirty="0">
                <a:latin typeface="BNPP Expanded Sans"/>
                <a:ea typeface="+mj-ea"/>
                <a:cs typeface="BNPP Expanded Sans"/>
              </a:rPr>
              <a:t>a été créée en 2022. </a:t>
            </a:r>
            <a:r>
              <a:rPr lang="fr-FR" sz="1050" b="1" dirty="0">
                <a:solidFill>
                  <a:srgbClr val="4FA25E"/>
                </a:solidFill>
                <a:latin typeface="BNPP Expanded Sans"/>
                <a:ea typeface="+mj-ea"/>
                <a:cs typeface="BNPP Expanded Sans"/>
              </a:rPr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678</Words>
  <Application>Microsoft Office PowerPoint</Application>
  <PresentationFormat>Personnalisé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BNPP Expanded Sans</vt:lpstr>
      <vt:lpstr>BNPP Expanded Sans Light</vt:lpstr>
      <vt:lpstr>BNPP Sans</vt:lpstr>
      <vt:lpstr>BNPP Sans Light</vt:lpstr>
      <vt:lpstr>Calibri</vt:lpstr>
      <vt:lpstr>Times New Roman</vt:lpstr>
      <vt:lpstr>Office Theme</vt:lpstr>
      <vt:lpstr>BILAN ANNUEL 2024 CARDIF RETRAITE </vt:lpstr>
      <vt:lpstr>BILAN ANNUEL 2024 CARDIF RETRAITE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ANNUEL 2019</dc:title>
  <dc:creator>Camille BERTON-DUVAL</dc:creator>
  <cp:lastModifiedBy>Josefa RENAULT</cp:lastModifiedBy>
  <cp:revision>49</cp:revision>
  <cp:lastPrinted>2023-04-07T13:15:36Z</cp:lastPrinted>
  <dcterms:created xsi:type="dcterms:W3CDTF">2021-03-22T16:33:26Z</dcterms:created>
  <dcterms:modified xsi:type="dcterms:W3CDTF">2025-03-21T13:51:01Z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2021-03-22T00:00:00Z</vt:filetime>
  </property>
  <property fmtid="{D5CDD505-2E9C-101B-9397-08002B2CF9AE}" pid="5" name="MSIP_Label_812e1ed0-4700-41e0-aec3-61ed249f3333_Enabled">
    <vt:lpwstr>true</vt:lpwstr>
  </property>
  <property fmtid="{D5CDD505-2E9C-101B-9397-08002B2CF9AE}" pid="6" name="MSIP_Label_812e1ed0-4700-41e0-aec3-61ed249f3333_SetDate">
    <vt:lpwstr>2022-03-29T16:21:40Z</vt:lpwstr>
  </property>
  <property fmtid="{D5CDD505-2E9C-101B-9397-08002B2CF9AE}" pid="7" name="MSIP_Label_812e1ed0-4700-41e0-aec3-61ed249f3333_Method">
    <vt:lpwstr>Standard</vt:lpwstr>
  </property>
  <property fmtid="{D5CDD505-2E9C-101B-9397-08002B2CF9AE}" pid="8" name="MSIP_Label_812e1ed0-4700-41e0-aec3-61ed249f3333_Name">
    <vt:lpwstr>Internal - Standard</vt:lpwstr>
  </property>
  <property fmtid="{D5CDD505-2E9C-101B-9397-08002B2CF9AE}" pid="9" name="MSIP_Label_812e1ed0-4700-41e0-aec3-61ed249f3333_SiteId">
    <vt:lpwstr>614f9c25-bffa-42c7-86d8-964101f55fa2</vt:lpwstr>
  </property>
  <property fmtid="{D5CDD505-2E9C-101B-9397-08002B2CF9AE}" pid="10" name="MSIP_Label_812e1ed0-4700-41e0-aec3-61ed249f3333_ActionId">
    <vt:lpwstr>cbc1dddc-3ea1-44f9-983b-29fbadf37500</vt:lpwstr>
  </property>
  <property fmtid="{D5CDD505-2E9C-101B-9397-08002B2CF9AE}" pid="11" name="MSIP_Label_812e1ed0-4700-41e0-aec3-61ed249f3333_ContentBits">
    <vt:lpwstr>2</vt:lpwstr>
  </property>
</Properties>
</file>