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30" autoAdjust="0"/>
  </p:normalViewPr>
  <p:slideViewPr>
    <p:cSldViewPr>
      <p:cViewPr varScale="1">
        <p:scale>
          <a:sx n="73" d="100"/>
          <a:sy n="73" d="100"/>
        </p:scale>
        <p:origin x="32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6500" y="355272"/>
            <a:ext cx="295592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494" y="2736011"/>
            <a:ext cx="9831705" cy="245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56500" y="7328368"/>
            <a:ext cx="681100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MSIPCMContentMarking" descr="{&quot;HashCode&quot;:1859994762,&quot;Placement&quot;:&quot;Footer&quot;,&quot;Top&quot;:574.843,&quot;Left&quot;:726.5204,&quot;SlideWidth&quot;:842,&quot;SlideHeight&quot;:595}"/>
          <p:cNvSpPr txBox="1"/>
          <p:nvPr userDrawn="1"/>
        </p:nvSpPr>
        <p:spPr>
          <a:xfrm>
            <a:off x="9226809" y="730050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FF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590776"/>
            <a:ext cx="1677670" cy="274320"/>
            <a:chOff x="457200" y="1590776"/>
            <a:chExt cx="1677670" cy="274320"/>
          </a:xfrm>
        </p:grpSpPr>
        <p:sp>
          <p:nvSpPr>
            <p:cNvPr id="3" name="object 3"/>
            <p:cNvSpPr/>
            <p:nvPr/>
          </p:nvSpPr>
          <p:spPr>
            <a:xfrm>
              <a:off x="486003" y="1609216"/>
              <a:ext cx="1649095" cy="255904"/>
            </a:xfrm>
            <a:custGeom>
              <a:avLst/>
              <a:gdLst/>
              <a:ahLst/>
              <a:cxnLst/>
              <a:rect l="l" t="t" r="r" b="b"/>
              <a:pathLst>
                <a:path w="1649095" h="255905">
                  <a:moveTo>
                    <a:pt x="1648802" y="0"/>
                  </a:moveTo>
                  <a:lnTo>
                    <a:pt x="0" y="0"/>
                  </a:lnTo>
                  <a:lnTo>
                    <a:pt x="0" y="216408"/>
                  </a:lnTo>
                  <a:lnTo>
                    <a:pt x="0" y="255587"/>
                  </a:lnTo>
                  <a:lnTo>
                    <a:pt x="1648802" y="255587"/>
                  </a:lnTo>
                  <a:lnTo>
                    <a:pt x="1648802" y="216408"/>
                  </a:lnTo>
                  <a:lnTo>
                    <a:pt x="1648802" y="0"/>
                  </a:lnTo>
                  <a:close/>
                </a:path>
              </a:pathLst>
            </a:custGeom>
            <a:solidFill>
              <a:srgbClr val="4EA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" y="1590776"/>
              <a:ext cx="1631314" cy="234950"/>
            </a:xfrm>
            <a:custGeom>
              <a:avLst/>
              <a:gdLst/>
              <a:ahLst/>
              <a:cxnLst/>
              <a:rect l="l" t="t" r="r" b="b"/>
              <a:pathLst>
                <a:path w="1631314" h="234950">
                  <a:moveTo>
                    <a:pt x="1631226" y="0"/>
                  </a:moveTo>
                  <a:lnTo>
                    <a:pt x="0" y="0"/>
                  </a:lnTo>
                  <a:lnTo>
                    <a:pt x="0" y="234848"/>
                  </a:lnTo>
                  <a:lnTo>
                    <a:pt x="1631226" y="234848"/>
                  </a:lnTo>
                  <a:lnTo>
                    <a:pt x="16312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13996" y="1533600"/>
            <a:ext cx="2512060" cy="432434"/>
          </a:xfrm>
          <a:custGeom>
            <a:avLst/>
            <a:gdLst/>
            <a:ahLst/>
            <a:cxnLst/>
            <a:rect l="l" t="t" r="r" b="b"/>
            <a:pathLst>
              <a:path w="2512059" h="432435">
                <a:moveTo>
                  <a:pt x="2511895" y="0"/>
                </a:moveTo>
                <a:lnTo>
                  <a:pt x="0" y="0"/>
                </a:lnTo>
                <a:lnTo>
                  <a:pt x="0" y="369646"/>
                </a:lnTo>
                <a:lnTo>
                  <a:pt x="0" y="432003"/>
                </a:lnTo>
                <a:lnTo>
                  <a:pt x="2511895" y="432003"/>
                </a:lnTo>
                <a:lnTo>
                  <a:pt x="2511895" y="369646"/>
                </a:lnTo>
                <a:lnTo>
                  <a:pt x="2511895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2394" y="3477602"/>
            <a:ext cx="2145665" cy="432434"/>
          </a:xfrm>
          <a:custGeom>
            <a:avLst/>
            <a:gdLst/>
            <a:ahLst/>
            <a:cxnLst/>
            <a:rect l="l" t="t" r="r" b="b"/>
            <a:pathLst>
              <a:path w="2145665" h="432435">
                <a:moveTo>
                  <a:pt x="2145601" y="0"/>
                </a:moveTo>
                <a:lnTo>
                  <a:pt x="0" y="0"/>
                </a:lnTo>
                <a:lnTo>
                  <a:pt x="0" y="369633"/>
                </a:lnTo>
                <a:lnTo>
                  <a:pt x="0" y="432003"/>
                </a:lnTo>
                <a:lnTo>
                  <a:pt x="2145601" y="432003"/>
                </a:lnTo>
                <a:lnTo>
                  <a:pt x="2145601" y="369633"/>
                </a:lnTo>
                <a:lnTo>
                  <a:pt x="2145601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94795" y="1569605"/>
            <a:ext cx="61594" cy="4208780"/>
          </a:xfrm>
          <a:custGeom>
            <a:avLst/>
            <a:gdLst/>
            <a:ahLst/>
            <a:cxnLst/>
            <a:rect l="l" t="t" r="r" b="b"/>
            <a:pathLst>
              <a:path w="61595" h="4208780">
                <a:moveTo>
                  <a:pt x="61201" y="0"/>
                </a:moveTo>
                <a:lnTo>
                  <a:pt x="0" y="0"/>
                </a:lnTo>
                <a:lnTo>
                  <a:pt x="0" y="4208399"/>
                </a:lnTo>
                <a:lnTo>
                  <a:pt x="61201" y="4208399"/>
                </a:lnTo>
                <a:lnTo>
                  <a:pt x="61201" y="0"/>
                </a:lnTo>
                <a:close/>
              </a:path>
            </a:pathLst>
          </a:custGeom>
          <a:solidFill>
            <a:srgbClr val="C2D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0900" y="1444777"/>
            <a:ext cx="2569210" cy="458470"/>
          </a:xfrm>
          <a:custGeom>
            <a:avLst/>
            <a:gdLst/>
            <a:ahLst/>
            <a:cxnLst/>
            <a:rect l="l" t="t" r="r" b="b"/>
            <a:pathLst>
              <a:path w="2569209" h="458469">
                <a:moveTo>
                  <a:pt x="2568930" y="0"/>
                </a:moveTo>
                <a:lnTo>
                  <a:pt x="0" y="0"/>
                </a:lnTo>
                <a:lnTo>
                  <a:pt x="0" y="458470"/>
                </a:lnTo>
                <a:lnTo>
                  <a:pt x="2568930" y="458470"/>
                </a:lnTo>
                <a:lnTo>
                  <a:pt x="25689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0900" y="3388766"/>
            <a:ext cx="2164080" cy="458470"/>
          </a:xfrm>
          <a:custGeom>
            <a:avLst/>
            <a:gdLst/>
            <a:ahLst/>
            <a:cxnLst/>
            <a:rect l="l" t="t" r="r" b="b"/>
            <a:pathLst>
              <a:path w="2164079" h="458470">
                <a:moveTo>
                  <a:pt x="2163927" y="0"/>
                </a:moveTo>
                <a:lnTo>
                  <a:pt x="0" y="0"/>
                </a:lnTo>
                <a:lnTo>
                  <a:pt x="0" y="458470"/>
                </a:lnTo>
                <a:lnTo>
                  <a:pt x="2163927" y="458470"/>
                </a:lnTo>
                <a:lnTo>
                  <a:pt x="2163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87926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24 CARDIF ASSURANCE VIE  </a:t>
            </a:r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 dirty="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 dirty="0">
              <a:latin typeface="BNPP Expanded Sans"/>
              <a:cs typeface="BNPP Expanded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4" name="object 14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23" name="object 23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7" name="object 27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32" name="object 32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158015" y="6753307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  <a:endParaRPr sz="1700">
              <a:latin typeface="BNPP Sans"/>
              <a:cs typeface="BNPP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7200" y="1590776"/>
            <a:ext cx="1631314" cy="23495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BNPP Expanded Sans"/>
                <a:cs typeface="BNPP Expanded Sans"/>
              </a:rPr>
              <a:t>La mission de</a:t>
            </a:r>
            <a:r>
              <a:rPr sz="1000" spc="-45" dirty="0">
                <a:latin typeface="BNPP Expanded Sans"/>
                <a:cs typeface="BNPP Expanded Sans"/>
              </a:rPr>
              <a:t> </a:t>
            </a:r>
            <a:r>
              <a:rPr sz="1000" spc="-25" dirty="0">
                <a:latin typeface="BNPP Expanded Sans"/>
                <a:cs typeface="BNPP Expanded Sans"/>
              </a:rPr>
              <a:t>l’AGIRA</a:t>
            </a:r>
            <a:endParaRPr sz="1000">
              <a:latin typeface="BNPP Expanded Sans"/>
              <a:cs typeface="BNPP Expanded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59" y="1912207"/>
            <a:ext cx="4543425" cy="23339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r>
              <a:rPr sz="1000" b="0" spc="-30" dirty="0">
                <a:latin typeface="BNPP Sans Light"/>
                <a:cs typeface="BNPP Sans Light"/>
              </a:rPr>
              <a:t>L’AGIRA </a:t>
            </a:r>
            <a:r>
              <a:rPr sz="1000" b="0" dirty="0">
                <a:latin typeface="BNPP Sans Light"/>
                <a:cs typeface="BNPP Sans Light"/>
              </a:rPr>
              <a:t>est chargée d’organiser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 contrats d’assurance vie non  </a:t>
            </a:r>
            <a:r>
              <a:rPr sz="1000" b="0" spc="-5" dirty="0">
                <a:latin typeface="BNPP Sans Light"/>
                <a:cs typeface="BNPP Sans Light"/>
              </a:rPr>
              <a:t>réclamés </a:t>
            </a:r>
            <a:r>
              <a:rPr sz="1000" b="0" dirty="0">
                <a:latin typeface="BNPP Sans Light"/>
                <a:cs typeface="BNPP Sans Light"/>
              </a:rPr>
              <a:t>en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décès du </a:t>
            </a:r>
            <a:r>
              <a:rPr sz="1000" b="0" spc="-10" dirty="0">
                <a:latin typeface="BNPP Sans Light"/>
                <a:cs typeface="BNPP Sans Light"/>
              </a:rPr>
              <a:t>souscripteur. </a:t>
            </a:r>
            <a:r>
              <a:rPr sz="1000" b="0" dirty="0">
                <a:latin typeface="BNPP Sans Light"/>
                <a:cs typeface="BNPP Sans Light"/>
              </a:rPr>
              <a:t>Le législateur a mis en place deux  dispositifs </a:t>
            </a:r>
            <a:r>
              <a:rPr sz="1000" b="0" spc="-5" dirty="0">
                <a:latin typeface="BNPP Sans Light"/>
                <a:cs typeface="BNPP Sans Light"/>
              </a:rPr>
              <a:t>complémentaires </a:t>
            </a:r>
            <a:r>
              <a:rPr sz="1000" b="0" dirty="0">
                <a:latin typeface="BNPP Sans Light"/>
                <a:cs typeface="BNPP Sans Light"/>
              </a:rPr>
              <a:t>facilitant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des contrats d’assurance vie</a:t>
            </a:r>
            <a:r>
              <a:rPr sz="1000" b="0" spc="-5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 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</a:t>
            </a:r>
            <a:r>
              <a:rPr sz="1000" b="0" dirty="0" err="1">
                <a:latin typeface="BNPP Sans Light"/>
                <a:cs typeface="BNPP Sans Light"/>
              </a:rPr>
              <a:t>décès</a:t>
            </a:r>
            <a:r>
              <a:rPr sz="1000" b="0" dirty="0">
                <a:latin typeface="BNPP Sans Light"/>
                <a:cs typeface="BNPP Sans Light"/>
              </a:rPr>
              <a:t> :</a:t>
            </a:r>
            <a:endParaRPr lang="fr-FR" sz="1000" b="0" dirty="0">
              <a:latin typeface="BNPP Sans Light"/>
              <a:cs typeface="BNPP Sans Light"/>
            </a:endParaRPr>
          </a:p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endParaRPr sz="1000" dirty="0">
              <a:latin typeface="BNPP Sans Light"/>
              <a:cs typeface="BNPP Sans Light"/>
            </a:endParaRPr>
          </a:p>
          <a:p>
            <a:pPr marL="94615" marR="5080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 1 </a:t>
            </a:r>
            <a:r>
              <a:rPr sz="1000" b="0" dirty="0">
                <a:latin typeface="BNPP Sans Light"/>
                <a:cs typeface="BNPP Sans Light"/>
              </a:rPr>
              <a:t>: en permettant aux personnes physiques ou morales estimant </a:t>
            </a:r>
            <a:r>
              <a:rPr sz="1000" b="0" spc="-5" dirty="0">
                <a:latin typeface="BNPP Sans Light"/>
                <a:cs typeface="BNPP Sans Light"/>
              </a:rPr>
              <a:t>être  bénéficaires </a:t>
            </a:r>
            <a:r>
              <a:rPr sz="1000" b="0" dirty="0">
                <a:latin typeface="BNPP Sans Light"/>
                <a:cs typeface="BNPP Sans Light"/>
              </a:rPr>
              <a:t>d’un contrat d’assurance vie souscrit par une personne décédée de  </a:t>
            </a:r>
            <a:r>
              <a:rPr sz="1000" b="0" spc="-5" dirty="0">
                <a:latin typeface="BNPP Sans Light"/>
                <a:cs typeface="BNPP Sans Light"/>
              </a:rPr>
              <a:t>s’adresser </a:t>
            </a:r>
            <a:r>
              <a:rPr sz="1000" b="0" dirty="0">
                <a:latin typeface="BNPP Sans Light"/>
                <a:cs typeface="BNPP Sans Light"/>
              </a:rPr>
              <a:t>à AGIRA pour </a:t>
            </a:r>
            <a:r>
              <a:rPr sz="1000" b="0" spc="-5" dirty="0">
                <a:latin typeface="BNPP Sans Light"/>
                <a:cs typeface="BNPP Sans Light"/>
              </a:rPr>
              <a:t>rechercher</a:t>
            </a:r>
            <a:r>
              <a:rPr sz="1000" b="0" spc="5" dirty="0">
                <a:latin typeface="BNPP Sans Light"/>
                <a:cs typeface="BNPP Sans Light"/>
              </a:rPr>
              <a:t> </a:t>
            </a:r>
            <a:r>
              <a:rPr sz="1000" b="0" spc="-15" dirty="0" err="1">
                <a:latin typeface="BNPP Sans Light"/>
                <a:cs typeface="BNPP Sans Light"/>
              </a:rPr>
              <a:t>l’assureur</a:t>
            </a:r>
            <a:r>
              <a:rPr sz="1000" b="0" spc="-15" dirty="0">
                <a:latin typeface="BNPP Sans Light"/>
                <a:cs typeface="BNPP Sans Light"/>
              </a:rPr>
              <a:t>.</a:t>
            </a:r>
            <a:endParaRPr lang="fr-FR" sz="1000" b="0" spc="-15" dirty="0">
              <a:latin typeface="BNPP Sans Light"/>
              <a:cs typeface="BNPP Sans Light"/>
            </a:endParaRPr>
          </a:p>
          <a:p>
            <a:pPr marL="12065" marR="5080" algn="just">
              <a:lnSpc>
                <a:spcPct val="125000"/>
              </a:lnSpc>
              <a:tabLst>
                <a:tab pos="95250" algn="l"/>
              </a:tabLst>
            </a:pPr>
            <a:endParaRPr sz="1000" dirty="0">
              <a:latin typeface="BNPP Sans Light"/>
              <a:cs typeface="BNPP Sans Light"/>
            </a:endParaRPr>
          </a:p>
          <a:p>
            <a:pPr marL="94615" marR="5715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</a:t>
            </a:r>
            <a:r>
              <a:rPr sz="1000" spc="-60" dirty="0">
                <a:latin typeface="BNPP Sans"/>
                <a:cs typeface="BNPP Sans"/>
              </a:rPr>
              <a:t> </a:t>
            </a:r>
            <a:r>
              <a:rPr sz="1000" dirty="0">
                <a:latin typeface="BNPP Sans"/>
                <a:cs typeface="BNPP Sans"/>
              </a:rPr>
              <a:t>2</a:t>
            </a:r>
            <a:r>
              <a:rPr sz="1000" spc="-50" dirty="0">
                <a:latin typeface="BNPP Sans"/>
                <a:cs typeface="BNPP Sans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:</a:t>
            </a:r>
            <a:r>
              <a:rPr sz="1000" b="0" spc="1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autorisant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les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assureurs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à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accéder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via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AGIRA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aux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données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figurant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sur  le </a:t>
            </a:r>
            <a:r>
              <a:rPr sz="1000" b="0" spc="-5" dirty="0">
                <a:latin typeface="BNPP Sans Light"/>
                <a:cs typeface="BNPP Sans Light"/>
              </a:rPr>
              <a:t>répertoire </a:t>
            </a:r>
            <a:r>
              <a:rPr sz="1000" b="0" dirty="0">
                <a:latin typeface="BNPP Sans Light"/>
                <a:cs typeface="BNPP Sans Light"/>
              </a:rPr>
              <a:t>national </a:t>
            </a:r>
            <a:r>
              <a:rPr sz="1000" b="0" spc="-5" dirty="0">
                <a:latin typeface="BNPP Sans Light"/>
                <a:cs typeface="BNPP Sans Light"/>
              </a:rPr>
              <a:t>d’identification </a:t>
            </a:r>
            <a:r>
              <a:rPr sz="1000" b="0" dirty="0">
                <a:latin typeface="BNPP Sans Light"/>
                <a:cs typeface="BNPP Sans Light"/>
              </a:rPr>
              <a:t>des personnes physiques (RNIPP) de</a:t>
            </a:r>
            <a:r>
              <a:rPr sz="1000" b="0" spc="-14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l’INSEE  pour s’informer du décès éventuel de leur</a:t>
            </a:r>
            <a:r>
              <a:rPr sz="1000" b="0" spc="-1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assuré.</a:t>
            </a:r>
            <a:endParaRPr sz="1000" dirty="0">
              <a:latin typeface="BNPP Sans Light"/>
              <a:cs typeface="BNPP Sans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80900" y="1444777"/>
            <a:ext cx="256921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92710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Assurés centenaires non</a:t>
            </a:r>
            <a:r>
              <a:rPr sz="1000" spc="-7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décédés  </a:t>
            </a:r>
            <a:r>
              <a:rPr sz="1000" spc="-5" dirty="0">
                <a:latin typeface="BNPP Expanded Sans"/>
                <a:cs typeface="BNPP Expanded Sans"/>
              </a:rPr>
              <a:t>ou avec </a:t>
            </a:r>
            <a:r>
              <a:rPr sz="1000" spc="-10" dirty="0">
                <a:latin typeface="BNPP Expanded Sans"/>
                <a:cs typeface="BNPP Expanded Sans"/>
              </a:rPr>
              <a:t>présomption </a:t>
            </a:r>
            <a:r>
              <a:rPr sz="1000" spc="-5" dirty="0">
                <a:latin typeface="BNPP Expanded Sans"/>
                <a:cs typeface="BNPP Expanded Sans"/>
              </a:rPr>
              <a:t>de</a:t>
            </a:r>
            <a:r>
              <a:rPr sz="1000" spc="-95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décès</a:t>
            </a:r>
            <a:endParaRPr sz="1000" dirty="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80900" y="3388766"/>
            <a:ext cx="216408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78105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Recherche des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bénéficiaires  AGIRA </a:t>
            </a:r>
            <a:r>
              <a:rPr sz="1000" dirty="0">
                <a:latin typeface="BNPP Expanded Sans"/>
                <a:cs typeface="BNPP Expanded Sans"/>
              </a:rPr>
              <a:t>1 </a:t>
            </a:r>
            <a:r>
              <a:rPr sz="1000" spc="-5" dirty="0">
                <a:latin typeface="BNPP Expanded Sans"/>
                <a:cs typeface="BNPP Expanded Sans"/>
              </a:rPr>
              <a:t>et </a:t>
            </a:r>
            <a:r>
              <a:rPr sz="1000" spc="-10" dirty="0">
                <a:latin typeface="BNPP Expanded Sans"/>
                <a:cs typeface="BNPP Expanded Sans"/>
              </a:rPr>
              <a:t>AGIRA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dirty="0">
                <a:latin typeface="BNPP Expanded Sans"/>
                <a:cs typeface="BNPP Expanded Sans"/>
              </a:rPr>
              <a:t>2</a:t>
            </a:r>
            <a:endParaRPr sz="1000">
              <a:latin typeface="BNPP Expanded Sans"/>
              <a:cs typeface="BNPP Expanded Sans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720397" y="2100160"/>
            <a:ext cx="4431665" cy="1001394"/>
            <a:chOff x="5720397" y="2100160"/>
            <a:chExt cx="4431665" cy="1001394"/>
          </a:xfrm>
        </p:grpSpPr>
        <p:sp>
          <p:nvSpPr>
            <p:cNvPr id="44" name="object 44"/>
            <p:cNvSpPr/>
            <p:nvPr/>
          </p:nvSpPr>
          <p:spPr>
            <a:xfrm>
              <a:off x="5720397" y="2100160"/>
              <a:ext cx="2208530" cy="1001394"/>
            </a:xfrm>
            <a:custGeom>
              <a:avLst/>
              <a:gdLst/>
              <a:ahLst/>
              <a:cxnLst/>
              <a:rect l="l" t="t" r="r" b="b"/>
              <a:pathLst>
                <a:path w="2208529" h="1001394">
                  <a:moveTo>
                    <a:pt x="2208199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08199" y="1000798"/>
                  </a:lnTo>
                  <a:lnTo>
                    <a:pt x="22081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28597" y="2100160"/>
              <a:ext cx="2223770" cy="1001394"/>
            </a:xfrm>
            <a:custGeom>
              <a:avLst/>
              <a:gdLst/>
              <a:ahLst/>
              <a:cxnLst/>
              <a:rect l="l" t="t" r="r" b="b"/>
              <a:pathLst>
                <a:path w="2223770" h="1001394">
                  <a:moveTo>
                    <a:pt x="2223401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23401" y="1000798"/>
                  </a:lnTo>
                  <a:lnTo>
                    <a:pt x="2223401" y="0"/>
                  </a:lnTo>
                  <a:close/>
                </a:path>
              </a:pathLst>
            </a:custGeom>
            <a:solidFill>
              <a:srgbClr val="7CC2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801286" y="2186389"/>
            <a:ext cx="188658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100"/>
              </a:spcBef>
            </a:pPr>
            <a:r>
              <a:rPr sz="1000" spc="-5" dirty="0">
                <a:latin typeface="BNPP Sans"/>
                <a:cs typeface="BNPP Sans"/>
              </a:rPr>
              <a:t>Nombre d’assurés</a:t>
            </a:r>
            <a:r>
              <a:rPr sz="1000" spc="-55" dirty="0">
                <a:latin typeface="BNPP Sans"/>
                <a:cs typeface="BNPP Sans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centenaires</a:t>
            </a:r>
            <a:endParaRPr sz="800" dirty="0">
              <a:latin typeface="BNPP Sans Light"/>
              <a:cs typeface="BNPP Sans Light"/>
            </a:endParaRPr>
          </a:p>
          <a:p>
            <a:pPr marL="12700" marR="5080">
              <a:lnSpc>
                <a:spcPts val="960"/>
              </a:lnSpc>
              <a:spcBef>
                <a:spcPts val="10"/>
              </a:spcBef>
            </a:pPr>
            <a:r>
              <a:rPr sz="800" b="0" dirty="0">
                <a:latin typeface="BNPP Sans Light"/>
                <a:cs typeface="BNPP Sans Light"/>
              </a:rPr>
              <a:t>non décédés, y compris ceux pour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lesquels  il </a:t>
            </a:r>
            <a:r>
              <a:rPr sz="800" b="0" spc="-5" dirty="0">
                <a:latin typeface="BNPP Sans Light"/>
                <a:cs typeface="BNPP Sans Light"/>
              </a:rPr>
              <a:t>existe </a:t>
            </a:r>
            <a:r>
              <a:rPr sz="800" b="0" dirty="0">
                <a:latin typeface="BNPP Sans Light"/>
                <a:cs typeface="BNPP Sans Light"/>
              </a:rPr>
              <a:t>une </a:t>
            </a:r>
            <a:r>
              <a:rPr sz="800" b="0" spc="-5" dirty="0">
                <a:latin typeface="BNPP Sans Light"/>
                <a:cs typeface="BNPP Sans Light"/>
              </a:rPr>
              <a:t>présomption </a:t>
            </a:r>
            <a:r>
              <a:rPr sz="800" b="0" dirty="0">
                <a:latin typeface="BNPP Sans Light"/>
                <a:cs typeface="BNPP Sans Light"/>
              </a:rPr>
              <a:t>de décès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51299" y="2186389"/>
            <a:ext cx="2000250" cy="4165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-635" algn="just">
              <a:lnSpc>
                <a:spcPct val="98000"/>
              </a:lnSpc>
              <a:spcBef>
                <a:spcPts val="125"/>
              </a:spcBef>
            </a:pPr>
            <a:r>
              <a:rPr sz="1000" dirty="0">
                <a:latin typeface="BNPP Sans"/>
                <a:cs typeface="BNPP Sans"/>
              </a:rPr>
              <a:t>Montant annuel </a:t>
            </a:r>
            <a:r>
              <a:rPr sz="800" b="0" dirty="0">
                <a:latin typeface="BNPP Sans Light"/>
                <a:cs typeface="BNPP Sans Light"/>
              </a:rPr>
              <a:t>(toutes </a:t>
            </a:r>
            <a:r>
              <a:rPr sz="800" b="0" spc="-5" dirty="0">
                <a:latin typeface="BNPP Sans Light"/>
                <a:cs typeface="BNPP Sans Light"/>
              </a:rPr>
              <a:t>provisions </a:t>
            </a:r>
            <a:r>
              <a:rPr sz="800" b="0" dirty="0">
                <a:latin typeface="BNPP Sans Light"/>
                <a:cs typeface="BNPP Sans Light"/>
              </a:rPr>
              <a:t>tech-  niques confondues), des contrats des</a:t>
            </a:r>
            <a:r>
              <a:rPr sz="800" b="0" spc="-75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assurés  centenaires </a:t>
            </a:r>
            <a:r>
              <a:rPr sz="800" b="0" dirty="0">
                <a:latin typeface="BNPP Sans Light"/>
                <a:cs typeface="BNPP Sans Light"/>
              </a:rPr>
              <a:t>non décédés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736499" y="5441612"/>
            <a:ext cx="4454525" cy="58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marR="5715" indent="-151765">
              <a:lnSpc>
                <a:spcPct val="100000"/>
              </a:lnSpc>
              <a:spcBef>
                <a:spcPts val="100"/>
              </a:spcBef>
              <a:buAutoNum type="arabicParenBoth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En cours au-delà d’une période de six mois </a:t>
            </a:r>
            <a:r>
              <a:rPr sz="800" b="0" spc="-5" dirty="0">
                <a:latin typeface="BNPP Sans Light"/>
                <a:cs typeface="BNPP Sans Light"/>
              </a:rPr>
              <a:t>après </a:t>
            </a:r>
            <a:r>
              <a:rPr sz="800" b="0" dirty="0">
                <a:latin typeface="BNPP Sans Light"/>
                <a:cs typeface="BNPP Sans Light"/>
              </a:rPr>
              <a:t>connaissance du décès ou échéance du contrat.  (art. A 132-9-4 du </a:t>
            </a:r>
            <a:r>
              <a:rPr sz="800" b="0" spc="-5" dirty="0">
                <a:latin typeface="BNPP Sans Light"/>
                <a:cs typeface="BNPP Sans Light"/>
              </a:rPr>
              <a:t>Code </a:t>
            </a:r>
            <a:r>
              <a:rPr sz="800" b="0" dirty="0">
                <a:latin typeface="BNPP Sans Light"/>
                <a:cs typeface="BNPP Sans Light"/>
              </a:rPr>
              <a:t>des</a:t>
            </a:r>
            <a:r>
              <a:rPr sz="800" b="0" spc="-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assurances)</a:t>
            </a:r>
            <a:endParaRPr sz="800" dirty="0">
              <a:latin typeface="BNPP Sans Light"/>
              <a:cs typeface="BNPP Sans Light"/>
            </a:endParaRPr>
          </a:p>
          <a:p>
            <a:pPr marL="163830" marR="5080" indent="-151765">
              <a:lnSpc>
                <a:spcPct val="100000"/>
              </a:lnSpc>
              <a:spcBef>
                <a:spcPts val="565"/>
              </a:spcBef>
              <a:buAutoNum type="arabicParenBoth"/>
              <a:tabLst>
                <a:tab pos="164465" algn="l"/>
              </a:tabLst>
            </a:pPr>
            <a:r>
              <a:rPr sz="800" b="0" spc="-5" dirty="0">
                <a:latin typeface="BNPP Sans Light"/>
                <a:cs typeface="BNPP Sans Light"/>
              </a:rPr>
              <a:t>Comporte </a:t>
            </a:r>
            <a:r>
              <a:rPr sz="800" b="0" dirty="0">
                <a:latin typeface="BNPP Sans Light"/>
                <a:cs typeface="BNPP Sans Light"/>
              </a:rPr>
              <a:t>toutes les instructions menées sur les décès </a:t>
            </a:r>
            <a:r>
              <a:rPr sz="800" b="0" spc="-5" dirty="0">
                <a:latin typeface="BNPP Sans Light"/>
                <a:cs typeface="BNPP Sans Light"/>
              </a:rPr>
              <a:t>identifiés </a:t>
            </a:r>
            <a:r>
              <a:rPr sz="800" b="0" dirty="0">
                <a:latin typeface="BNPP Sans Light"/>
                <a:cs typeface="BNPP Sans Light"/>
              </a:rPr>
              <a:t>par AGIRA 1 et AGIRA 2 depuis la  mise en place du dispositif en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2011.</a:t>
            </a:r>
            <a:endParaRPr sz="800" dirty="0">
              <a:latin typeface="BNPP Sans Light"/>
              <a:cs typeface="BNPP Sans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7194601" y="4031996"/>
            <a:ext cx="2957830" cy="1259586"/>
            <a:chOff x="7194601" y="4031996"/>
            <a:chExt cx="2957830" cy="1206500"/>
          </a:xfrm>
        </p:grpSpPr>
        <p:sp>
          <p:nvSpPr>
            <p:cNvPr id="52" name="object 52"/>
            <p:cNvSpPr/>
            <p:nvPr/>
          </p:nvSpPr>
          <p:spPr>
            <a:xfrm>
              <a:off x="7194601" y="4031996"/>
              <a:ext cx="1586865" cy="1206500"/>
            </a:xfrm>
            <a:custGeom>
              <a:avLst/>
              <a:gdLst/>
              <a:ahLst/>
              <a:cxnLst/>
              <a:rect l="l" t="t" r="r" b="b"/>
              <a:pathLst>
                <a:path w="1586865" h="1206500">
                  <a:moveTo>
                    <a:pt x="1586598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586598" y="1206004"/>
                  </a:lnTo>
                  <a:lnTo>
                    <a:pt x="1586598" y="0"/>
                  </a:lnTo>
                  <a:close/>
                </a:path>
              </a:pathLst>
            </a:custGeom>
            <a:solidFill>
              <a:srgbClr val="A2C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781199" y="4031996"/>
              <a:ext cx="1370965" cy="1206500"/>
            </a:xfrm>
            <a:custGeom>
              <a:avLst/>
              <a:gdLst/>
              <a:ahLst/>
              <a:cxnLst/>
              <a:rect l="l" t="t" r="r" b="b"/>
              <a:pathLst>
                <a:path w="1370965" h="1206500">
                  <a:moveTo>
                    <a:pt x="1370799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370799" y="1206004"/>
                  </a:lnTo>
                  <a:lnTo>
                    <a:pt x="13707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316900" y="4098811"/>
            <a:ext cx="1245235" cy="401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317500">
              <a:lnSpc>
                <a:spcPct val="104200"/>
              </a:lnSpc>
              <a:spcBef>
                <a:spcPts val="60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classés «sans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suite»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par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4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904502" y="4098811"/>
            <a:ext cx="1071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latin typeface="BNPP Sans Light"/>
                <a:cs typeface="BNPP Sans Light"/>
              </a:rPr>
              <a:t>Montant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annuel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des contrats</a:t>
            </a:r>
            <a:r>
              <a:rPr sz="800" b="0" spc="-2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classés</a:t>
            </a:r>
            <a:endParaRPr sz="800">
              <a:latin typeface="BNPP Sans Light"/>
              <a:cs typeface="BNPP Sans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dirty="0">
                <a:latin typeface="BNPP Sans Light"/>
                <a:cs typeface="BNPP Sans Light"/>
              </a:rPr>
              <a:t>«sans suite» par 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5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14416" y="4042650"/>
            <a:ext cx="1480185" cy="1248932"/>
          </a:xfrm>
          <a:prstGeom prst="rect">
            <a:avLst/>
          </a:prstGeom>
          <a:solidFill>
            <a:srgbClr val="7CC25F"/>
          </a:solidFill>
        </p:spPr>
        <p:txBody>
          <a:bodyPr vert="horz" wrap="square" lIns="0" tIns="74295" rIns="0" bIns="0" rtlCol="0">
            <a:spAutoFit/>
          </a:bodyPr>
          <a:lstStyle/>
          <a:p>
            <a:pPr marL="152400" marR="381000">
              <a:lnSpc>
                <a:spcPct val="104200"/>
              </a:lnSpc>
              <a:spcBef>
                <a:spcPts val="585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ayant donné lieu à  </a:t>
            </a:r>
            <a:r>
              <a:rPr sz="800" b="0" spc="-5" dirty="0">
                <a:latin typeface="BNPP Sans Light"/>
                <a:cs typeface="BNPP Sans Light"/>
              </a:rPr>
              <a:t>instruction/recherche </a:t>
            </a:r>
            <a:r>
              <a:rPr sz="800" b="0" dirty="0">
                <a:latin typeface="BNPP Sans Light"/>
                <a:cs typeface="BNPP Sans Light"/>
              </a:rPr>
              <a:t> par</a:t>
            </a:r>
            <a:r>
              <a:rPr sz="800" b="0" spc="-1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l’entreprise</a:t>
            </a:r>
            <a:r>
              <a:rPr sz="675" b="0" baseline="30864" dirty="0">
                <a:latin typeface="BNPP Sans Light"/>
                <a:cs typeface="BNPP Sans Light"/>
              </a:rPr>
              <a:t>(1)</a:t>
            </a:r>
            <a:endParaRPr sz="675" baseline="30864" dirty="0">
              <a:latin typeface="BNPP Sans Light"/>
              <a:cs typeface="BNPP San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BNPP Sans Light"/>
              <a:cs typeface="BNPP Sans Light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2 784 </a:t>
            </a:r>
            <a:r>
              <a:rPr lang="fr-FR" sz="1000" dirty="0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r>
              <a:rPr sz="825" baseline="35353" dirty="0">
                <a:solidFill>
                  <a:srgbClr val="FFFFFF"/>
                </a:solidFill>
                <a:latin typeface="BNPP Sans"/>
                <a:cs typeface="BNPP Sans"/>
              </a:rPr>
              <a:t>(2)</a:t>
            </a: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09087" y="2726131"/>
            <a:ext cx="1116218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</a:rPr>
              <a:t>2 274 </a:t>
            </a:r>
            <a:r>
              <a:rPr lang="fr-FR" sz="1000" spc="-5" dirty="0">
                <a:solidFill>
                  <a:srgbClr val="FFFFFF"/>
                </a:solidFill>
                <a:latin typeface="BNPP Sans"/>
              </a:rPr>
              <a:t>as</a:t>
            </a:r>
            <a:r>
              <a:rPr lang="fr-FR" sz="1000" spc="-5" dirty="0">
                <a:solidFill>
                  <a:srgbClr val="FFFFFF"/>
                </a:solidFill>
                <a:latin typeface="BNPP Sans"/>
                <a:cs typeface="BNPP Sans"/>
              </a:rPr>
              <a:t>surés</a:t>
            </a:r>
            <a:endParaRPr lang="fr-FR" sz="1000" dirty="0">
              <a:latin typeface="BNPP Sans"/>
              <a:cs typeface="BNPP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11300" y="4778131"/>
            <a:ext cx="84201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</a:rPr>
              <a:t>351 </a:t>
            </a:r>
            <a:r>
              <a:rPr sz="1000" dirty="0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endParaRPr lang="fr-FR" sz="1000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BNPP Sans"/>
              <a:cs typeface="BNPP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04798" y="2726131"/>
            <a:ext cx="932902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600" b="1" dirty="0">
                <a:solidFill>
                  <a:srgbClr val="FFFFFF"/>
                </a:solidFill>
                <a:latin typeface="BNPP Sans"/>
                <a:cs typeface="BNPP Sans"/>
              </a:rPr>
              <a:t>298,1 </a:t>
            </a:r>
            <a:r>
              <a:rPr sz="1000" spc="-5" dirty="0">
                <a:solidFill>
                  <a:srgbClr val="FFFFFF"/>
                </a:solidFill>
                <a:latin typeface="BNPP Sans"/>
              </a:rPr>
              <a:t>M€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9189799" y="4782630"/>
            <a:ext cx="6619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80" dirty="0">
                <a:solidFill>
                  <a:srgbClr val="FFFFFF"/>
                </a:solidFill>
                <a:latin typeface="BNPP Sans"/>
              </a:rPr>
              <a:t>0,9 </a:t>
            </a:r>
            <a:r>
              <a:rPr sz="1000" spc="-5" dirty="0">
                <a:solidFill>
                  <a:srgbClr val="FFFFFF"/>
                </a:solidFill>
                <a:latin typeface="BNPP Sans"/>
              </a:rPr>
              <a:t>M€</a:t>
            </a:r>
          </a:p>
        </p:txBody>
      </p:sp>
      <p:grpSp>
        <p:nvGrpSpPr>
          <p:cNvPr id="61" name="object 61"/>
          <p:cNvGrpSpPr/>
          <p:nvPr/>
        </p:nvGrpSpPr>
        <p:grpSpPr>
          <a:xfrm>
            <a:off x="7836351" y="2809805"/>
            <a:ext cx="184785" cy="84455"/>
            <a:chOff x="7836351" y="2809805"/>
            <a:chExt cx="184785" cy="84455"/>
          </a:xfrm>
        </p:grpSpPr>
        <p:sp>
          <p:nvSpPr>
            <p:cNvPr id="62" name="object 62"/>
            <p:cNvSpPr/>
            <p:nvPr/>
          </p:nvSpPr>
          <p:spPr>
            <a:xfrm>
              <a:off x="7836351" y="28161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836351" y="28873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7189449" y="4712055"/>
            <a:ext cx="1684020" cy="446405"/>
            <a:chOff x="7189449" y="4712055"/>
            <a:chExt cx="1684020" cy="446405"/>
          </a:xfrm>
        </p:grpSpPr>
        <p:sp>
          <p:nvSpPr>
            <p:cNvPr id="65" name="object 65"/>
            <p:cNvSpPr/>
            <p:nvPr/>
          </p:nvSpPr>
          <p:spPr>
            <a:xfrm>
              <a:off x="7195799" y="4718405"/>
              <a:ext cx="86995" cy="433705"/>
            </a:xfrm>
            <a:custGeom>
              <a:avLst/>
              <a:gdLst/>
              <a:ahLst/>
              <a:cxnLst/>
              <a:rect l="l" t="t" r="r" b="b"/>
              <a:pathLst>
                <a:path w="86995" h="433704">
                  <a:moveTo>
                    <a:pt x="0" y="0"/>
                  </a:moveTo>
                  <a:lnTo>
                    <a:pt x="0" y="139636"/>
                  </a:lnTo>
                  <a:lnTo>
                    <a:pt x="86398" y="215239"/>
                  </a:lnTo>
                  <a:lnTo>
                    <a:pt x="0" y="295198"/>
                  </a:lnTo>
                  <a:lnTo>
                    <a:pt x="0" y="4334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688949" y="49065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88949" y="49777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356708" y="274083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24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314998" y="7310292"/>
            <a:ext cx="7269556" cy="12311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</a:t>
            </a:r>
            <a:r>
              <a:rPr lang="fr-FR" dirty="0"/>
              <a:t>719 167 488 </a:t>
            </a:r>
            <a:r>
              <a:rPr dirty="0"/>
              <a:t>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71" name="object 68"/>
          <p:cNvSpPr txBox="1"/>
          <p:nvPr/>
        </p:nvSpPr>
        <p:spPr>
          <a:xfrm>
            <a:off x="5383510" y="487049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24</a:t>
            </a:r>
            <a:endParaRPr sz="800" dirty="0">
              <a:latin typeface="BNPP Expanded Sans"/>
              <a:cs typeface="BNPP Expanded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0418" y="1316696"/>
            <a:ext cx="5049520" cy="396240"/>
          </a:xfrm>
          <a:custGeom>
            <a:avLst/>
            <a:gdLst/>
            <a:ahLst/>
            <a:cxnLst/>
            <a:rect l="l" t="t" r="r" b="b"/>
            <a:pathLst>
              <a:path w="5049520" h="396239">
                <a:moveTo>
                  <a:pt x="5048999" y="0"/>
                </a:moveTo>
                <a:lnTo>
                  <a:pt x="0" y="0"/>
                </a:lnTo>
                <a:lnTo>
                  <a:pt x="0" y="351624"/>
                </a:lnTo>
                <a:lnTo>
                  <a:pt x="0" y="395986"/>
                </a:lnTo>
                <a:lnTo>
                  <a:pt x="5048999" y="395986"/>
                </a:lnTo>
                <a:lnTo>
                  <a:pt x="5048999" y="351624"/>
                </a:lnTo>
                <a:lnTo>
                  <a:pt x="5048999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30464" y="1948424"/>
            <a:ext cx="1220470" cy="255904"/>
          </a:xfrm>
          <a:custGeom>
            <a:avLst/>
            <a:gdLst/>
            <a:ahLst/>
            <a:cxnLst/>
            <a:rect l="l" t="t" r="r" b="b"/>
            <a:pathLst>
              <a:path w="1220470" h="255905">
                <a:moveTo>
                  <a:pt x="1220393" y="0"/>
                </a:moveTo>
                <a:lnTo>
                  <a:pt x="0" y="0"/>
                </a:lnTo>
                <a:lnTo>
                  <a:pt x="0" y="212826"/>
                </a:lnTo>
                <a:lnTo>
                  <a:pt x="0" y="255600"/>
                </a:lnTo>
                <a:lnTo>
                  <a:pt x="1220393" y="255600"/>
                </a:lnTo>
                <a:lnTo>
                  <a:pt x="1220393" y="212826"/>
                </a:lnTo>
                <a:lnTo>
                  <a:pt x="1220393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29358"/>
              </p:ext>
            </p:extLst>
          </p:nvPr>
        </p:nvGraphicFramePr>
        <p:xfrm>
          <a:off x="496572" y="2344675"/>
          <a:ext cx="10031727" cy="35202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75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2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435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tabLst>
                          <a:tab pos="11207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Montant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  <a:tabLst>
                          <a:tab pos="10445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annuel	de</a:t>
                      </a:r>
                      <a:r>
                        <a:rPr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contrats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23520" marR="351790" indent="920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dont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l’assuré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a été identifié  comme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décédé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56210" indent="84455" algn="ctr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endParaRPr lang="fr-FR" sz="900" b="0" dirty="0">
                        <a:latin typeface="Times New Roman"/>
                        <a:cs typeface="Times New Roman"/>
                      </a:endParaRP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sz="800" b="1" dirty="0" err="1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annuel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</a:t>
                      </a: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réglé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spc="-85" baseline="0" dirty="0">
                          <a:latin typeface="BNPP Sans"/>
                          <a:cs typeface="BNPP Sans"/>
                        </a:rPr>
                        <a:t> r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églés</a:t>
                      </a:r>
                      <a:r>
                        <a:rPr sz="700" b="1" baseline="30864" dirty="0">
                          <a:latin typeface="BNPP Sans"/>
                          <a:cs typeface="BNPP Sans"/>
                        </a:rPr>
                        <a:t>(4)</a:t>
                      </a:r>
                      <a:endParaRPr sz="700" baseline="30864" dirty="0">
                        <a:latin typeface="BNPP Sans"/>
                        <a:cs typeface="BNPP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635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sz="800" b="1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décès	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		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Montant 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confirmés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sz="800" b="1" spc="-7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capitaux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b="1" dirty="0">
                        <a:latin typeface="BNPP Sans"/>
                        <a:cs typeface="BNPP Sans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d’assurés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concerné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s</a:t>
                      </a: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</a:t>
                      </a: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                             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à</a:t>
                      </a:r>
                      <a:r>
                        <a:rPr sz="800" b="1" spc="-2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régler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*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*à la suite des consultations (art. L. 132-9-2) 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(capitaux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décès et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constitutifs de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 err="1">
                          <a:latin typeface="BNPP Sans"/>
                          <a:cs typeface="BNPP Sans"/>
                        </a:rPr>
                        <a:t>rente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)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EDF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106680" indent="-1333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r>
                        <a:rPr lang="fr-FR" sz="800" b="1" dirty="0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capitaux		Nombre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 contrats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</a:t>
                      </a:r>
                      <a:r>
                        <a:rPr lang="fr-FR" sz="800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dans l’année aux	aux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bénéficiaires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bénéficiaires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(3)	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à la suite</a:t>
                      </a:r>
                      <a:r>
                        <a:rPr lang="fr-FR" sz="800" spc="-3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des</a:t>
                      </a:r>
                    </a:p>
                    <a:p>
                      <a:pPr marL="1188085" marR="78740" algn="ctr">
                        <a:lnSpc>
                          <a:spcPct val="100000"/>
                        </a:lnSpc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consultations</a:t>
                      </a:r>
                      <a:r>
                        <a:rPr lang="fr-FR" sz="800" spc="-4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au</a:t>
                      </a:r>
                      <a:r>
                        <a:rPr lang="fr-FR" sz="800" spc="-4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titre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lang="fr-FR" sz="800" spc="-3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l’art.L.132-9-3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(4)</a:t>
                      </a:r>
                    </a:p>
                    <a:p>
                      <a:pPr marL="0" marR="10668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endParaRPr sz="800" b="0" baseline="30864" dirty="0">
                        <a:latin typeface="BNPP Sans"/>
                        <a:cs typeface="BNPP Sans"/>
                      </a:endParaRPr>
                    </a:p>
                  </a:txBody>
                  <a:tcPr marL="0" marR="0" marT="8001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D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2024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39,1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662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56,8 M€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752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800" noProof="0" dirty="0">
                        <a:solidFill>
                          <a:schemeClr val="tx1"/>
                        </a:solidFill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Expanded Sans"/>
                        </a:rPr>
                        <a:t>2024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827 </a:t>
                      </a:r>
                      <a:r>
                        <a:rPr lang="fr-FR" sz="1100" b="1" spc="-5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865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7,4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9,7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1125</a:t>
                      </a:r>
                      <a:r>
                        <a:rPr lang="fr-FR" sz="1100" b="1" noProof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75515"/>
                  </a:ext>
                </a:extLst>
              </a:tr>
              <a:tr h="473884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48,8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702 </a:t>
                      </a:r>
                      <a:r>
                        <a:rPr lang="fr-FR" sz="1100" b="1" spc="-200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53,3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806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800" noProof="0" dirty="0">
                        <a:solidFill>
                          <a:schemeClr val="tx1"/>
                        </a:solidFill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687 </a:t>
                      </a:r>
                      <a:r>
                        <a:rPr lang="fr-FR" sz="1100" b="1" spc="-5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705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6,1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10,9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/ 979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67443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47,1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837 </a:t>
                      </a:r>
                      <a:r>
                        <a:rPr lang="fr-FR" sz="1100" b="1" spc="-200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45,3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869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800" noProof="0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noProof="0" dirty="0">
                          <a:latin typeface="BNPP Sans Light" panose="02000503020000020004" pitchFamily="50" charset="0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1034 </a:t>
                      </a:r>
                      <a:r>
                        <a:rPr lang="fr-FR" sz="1100" b="1" spc="-5" noProof="0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1082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10,6</a:t>
                      </a:r>
                      <a:r>
                        <a:rPr lang="fr-FR" sz="1100" b="1" spc="100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9,4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579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507168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2021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45,7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892 </a:t>
                      </a:r>
                      <a:r>
                        <a:rPr lang="fr-FR" sz="1100" b="1" spc="-200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55,3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902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800" noProof="0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noProof="0" dirty="0">
                          <a:latin typeface="BNPP Sans Light" panose="02000503020000020004" pitchFamily="50" charset="0"/>
                          <a:cs typeface="BNPP Expanded Sans"/>
                        </a:rPr>
                        <a:t>2021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563 </a:t>
                      </a:r>
                      <a:r>
                        <a:rPr lang="fr-FR" sz="1100" b="1" spc="-5" noProof="0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58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9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5,4</a:t>
                      </a:r>
                      <a:r>
                        <a:rPr lang="fr-FR" sz="1100" b="1" spc="100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12, 3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BNPP Sans Light" panose="02000503020000020004" pitchFamily="50" charset="0"/>
                          <a:ea typeface="+mn-ea"/>
                          <a:cs typeface="BNPP Sans"/>
                        </a:rPr>
                        <a:t>934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0163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sz="800" b="1" dirty="0">
                          <a:latin typeface="BNPP Sans Light" panose="02000503020000020004" pitchFamily="50" charset="0"/>
                          <a:cs typeface="BNPP Expanded Sans"/>
                        </a:rPr>
                        <a:t>20</a:t>
                      </a:r>
                      <a:r>
                        <a:rPr lang="fr-FR" sz="800" b="1" dirty="0">
                          <a:latin typeface="BNPP Sans Light" panose="02000503020000020004" pitchFamily="50" charset="0"/>
                          <a:cs typeface="BNPP Expanded Sans"/>
                        </a:rPr>
                        <a:t>20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38,4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772</a:t>
                      </a:r>
                      <a:r>
                        <a:rPr lang="fr-FR" sz="1100" b="1" spc="-200" noProof="0" dirty="0">
                          <a:latin typeface="BNPP Sans Light" panose="02000503020000020004" pitchFamily="50" charset="0"/>
                          <a:cs typeface="BNPP Sans"/>
                        </a:rPr>
                        <a:t> 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37,3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650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800" noProof="0" dirty="0">
                        <a:latin typeface="BNPP Sans Light" panose="02000503020000020004" pitchFamily="50" charset="0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b="1" noProof="0" dirty="0">
                          <a:latin typeface="BNPP Sans Light" panose="02000503020000020004" pitchFamily="50" charset="0"/>
                          <a:cs typeface="BNPP Expanded Sans"/>
                        </a:rPr>
                        <a:t>2020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1098 </a:t>
                      </a:r>
                      <a:r>
                        <a:rPr lang="fr-FR" sz="1100" b="1" spc="-5" noProof="0" dirty="0">
                          <a:latin typeface="BNPP Sans Light" panose="02000503020000020004" pitchFamily="50" charset="0"/>
                          <a:cs typeface="BNPP Sans Light"/>
                        </a:rPr>
                        <a:t>assurés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1189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14,5</a:t>
                      </a:r>
                      <a:r>
                        <a:rPr lang="fr-FR" sz="1100" b="1" spc="100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</a:t>
                      </a: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6,7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M€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"/>
                        </a:rPr>
                        <a:t>/ 610 </a:t>
                      </a:r>
                      <a:r>
                        <a:rPr lang="fr-FR" sz="1100" b="1" spc="-195" noProof="0" dirty="0">
                          <a:latin typeface="BNPP Sans Light" panose="02000503020000020004" pitchFamily="50" charset="0"/>
                          <a:cs typeface="BNPP Sans"/>
                        </a:rPr>
                        <a:t> </a:t>
                      </a:r>
                      <a:r>
                        <a:rPr lang="fr-FR" sz="1100" b="1" noProof="0" dirty="0">
                          <a:latin typeface="BNPP Sans Light" panose="02000503020000020004" pitchFamily="50" charset="0"/>
                          <a:cs typeface="BNPP Sans Light"/>
                        </a:rPr>
                        <a:t>contrats</a:t>
                      </a: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54696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0" name="object 10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19" name="object 19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3" name="object 23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28" name="object 28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249359" y="7094461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14401" y="1255993"/>
            <a:ext cx="5150485" cy="386715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660"/>
              </a:spcBef>
            </a:pPr>
            <a:r>
              <a:rPr sz="1200" b="0" spc="-5" dirty="0">
                <a:latin typeface="BNPP Expanded Sans Light"/>
                <a:cs typeface="BNPP Expanded Sans Light"/>
              </a:rPr>
              <a:t>Contrats réglés </a:t>
            </a:r>
            <a:r>
              <a:rPr sz="1200" b="0" dirty="0">
                <a:latin typeface="BNPP Expanded Sans Light"/>
                <a:cs typeface="BNPP Expanded Sans Light"/>
              </a:rPr>
              <a:t>suite aux consultations </a:t>
            </a:r>
            <a:r>
              <a:rPr sz="1200" dirty="0">
                <a:solidFill>
                  <a:srgbClr val="3FA535"/>
                </a:solidFill>
                <a:latin typeface="BNPP Expanded Sans"/>
                <a:cs typeface="BNPP Expanded Sans"/>
              </a:rPr>
              <a:t>AGIRA 1 </a:t>
            </a:r>
            <a:r>
              <a:rPr sz="1200" b="0" dirty="0">
                <a:latin typeface="BNPP Expanded Sans Light"/>
                <a:cs typeface="BNPP Expanded Sans Light"/>
              </a:rPr>
              <a:t>et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AGIRA</a:t>
            </a:r>
            <a:r>
              <a:rPr sz="1200" spc="-50" dirty="0">
                <a:solidFill>
                  <a:srgbClr val="00A986"/>
                </a:solidFill>
                <a:latin typeface="BNPP Expanded Sans"/>
                <a:cs typeface="BNPP Expanded Sans"/>
              </a:rPr>
              <a:t>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2</a:t>
            </a:r>
            <a:endParaRPr sz="1200" dirty="0">
              <a:latin typeface="BNPP Expanded Sans"/>
              <a:cs typeface="BNPP Expanded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40882" y="1867852"/>
            <a:ext cx="1245235" cy="28194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25"/>
              </a:spcBef>
            </a:pP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AGIRA</a:t>
            </a:r>
            <a:r>
              <a:rPr sz="1300" spc="-15" dirty="0">
                <a:solidFill>
                  <a:srgbClr val="3FA535"/>
                </a:solidFill>
                <a:latin typeface="BNPP Expanded Sans"/>
                <a:cs typeface="BNPP Expanded Sans"/>
              </a:rPr>
              <a:t> </a:t>
            </a: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1</a:t>
            </a:r>
            <a:endParaRPr sz="1300" dirty="0">
              <a:latin typeface="BNPP Expanded Sans"/>
              <a:cs typeface="BNPP Expanded San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828602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dirty="0"/>
              <a:t>BILAN ANNUEL</a:t>
            </a:r>
            <a:r>
              <a:rPr lang="fr-FR" spc="-95" dirty="0"/>
              <a:t> </a:t>
            </a:r>
            <a:r>
              <a:rPr lang="fr-FR" dirty="0"/>
              <a:t>2024 CARDIF ASSURANCE VIE </a:t>
            </a:r>
            <a:endParaRPr dirty="0"/>
          </a:p>
        </p:txBody>
      </p:sp>
      <p:sp>
        <p:nvSpPr>
          <p:cNvPr id="41" name="object 41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61500" y="2674843"/>
            <a:ext cx="45719" cy="360045"/>
          </a:xfrm>
          <a:custGeom>
            <a:avLst/>
            <a:gdLst/>
            <a:ahLst/>
            <a:cxnLst/>
            <a:rect l="l" t="t" r="r" b="b"/>
            <a:pathLst>
              <a:path h="608964">
                <a:moveTo>
                  <a:pt x="0" y="0"/>
                </a:moveTo>
                <a:lnTo>
                  <a:pt x="0" y="60840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70300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54737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897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431890" y="5948255"/>
            <a:ext cx="2175374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00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Y compris les contrats partiellement</a:t>
            </a:r>
            <a:r>
              <a:rPr sz="800" b="0" spc="-5" dirty="0">
                <a:latin typeface="BNPP Sans Light"/>
                <a:cs typeface="BNPP Sans Light"/>
              </a:rPr>
              <a:t> réglés.</a:t>
            </a:r>
            <a:endParaRPr sz="800" dirty="0">
              <a:latin typeface="BNPP Sans Light"/>
              <a:cs typeface="BNPP Sans Light"/>
            </a:endParaRPr>
          </a:p>
          <a:p>
            <a:pPr marL="163830" indent="-151765">
              <a:lnSpc>
                <a:spcPct val="100000"/>
              </a:lnSpc>
              <a:spcBef>
                <a:spcPts val="565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Les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l’année comportant des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contrats dont </a:t>
            </a:r>
            <a:r>
              <a:rPr sz="800" b="0" spc="-5" dirty="0">
                <a:latin typeface="BNPP Sans Light"/>
                <a:cs typeface="BNPP Sans Light"/>
              </a:rPr>
              <a:t>l’assuré </a:t>
            </a:r>
            <a:r>
              <a:rPr sz="800" b="0" dirty="0">
                <a:latin typeface="BNPP Sans Light"/>
                <a:cs typeface="BNPP Sans Light"/>
              </a:rPr>
              <a:t>a été </a:t>
            </a:r>
            <a:r>
              <a:rPr sz="800" b="0" spc="-5" dirty="0">
                <a:latin typeface="BNPP Sans Light"/>
                <a:cs typeface="BNPP Sans Light"/>
              </a:rPr>
              <a:t>identifié </a:t>
            </a:r>
            <a:r>
              <a:rPr sz="800" b="0" dirty="0">
                <a:latin typeface="BNPP Sans Light"/>
                <a:cs typeface="BNPP Sans Light"/>
              </a:rPr>
              <a:t>comme décédé les années</a:t>
            </a:r>
            <a:r>
              <a:rPr sz="800" b="0" spc="114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précédentes.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50" name="object 47"/>
          <p:cNvSpPr/>
          <p:nvPr/>
        </p:nvSpPr>
        <p:spPr>
          <a:xfrm>
            <a:off x="74041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Groupe 44"/>
          <p:cNvGrpSpPr/>
          <p:nvPr/>
        </p:nvGrpSpPr>
        <p:grpSpPr>
          <a:xfrm>
            <a:off x="7557287" y="1868260"/>
            <a:ext cx="1303067" cy="332454"/>
            <a:chOff x="6535397" y="1911905"/>
            <a:chExt cx="1303067" cy="332454"/>
          </a:xfrm>
        </p:grpSpPr>
        <p:sp>
          <p:nvSpPr>
            <p:cNvPr id="4" name="object 4"/>
            <p:cNvSpPr/>
            <p:nvPr/>
          </p:nvSpPr>
          <p:spPr>
            <a:xfrm>
              <a:off x="6617994" y="1988455"/>
              <a:ext cx="1220470" cy="255904"/>
            </a:xfrm>
            <a:custGeom>
              <a:avLst/>
              <a:gdLst/>
              <a:ahLst/>
              <a:cxnLst/>
              <a:rect l="l" t="t" r="r" b="b"/>
              <a:pathLst>
                <a:path w="1220470" h="255905">
                  <a:moveTo>
                    <a:pt x="1220393" y="0"/>
                  </a:moveTo>
                  <a:lnTo>
                    <a:pt x="0" y="0"/>
                  </a:lnTo>
                  <a:lnTo>
                    <a:pt x="0" y="212826"/>
                  </a:lnTo>
                  <a:lnTo>
                    <a:pt x="0" y="255600"/>
                  </a:lnTo>
                  <a:lnTo>
                    <a:pt x="1220393" y="255600"/>
                  </a:lnTo>
                  <a:lnTo>
                    <a:pt x="1220393" y="212826"/>
                  </a:lnTo>
                  <a:lnTo>
                    <a:pt x="1220393" y="0"/>
                  </a:lnTo>
                  <a:close/>
                </a:path>
              </a:pathLst>
            </a:custGeom>
            <a:solidFill>
              <a:srgbClr val="00A9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535397" y="1911905"/>
              <a:ext cx="1245235" cy="28194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</a:ln>
          </p:spPr>
          <p:txBody>
            <a:bodyPr vert="horz" wrap="square" lIns="0" tIns="15875" rIns="0" bIns="0" rtlCol="0">
              <a:spAutoFit/>
            </a:bodyPr>
            <a:lstStyle/>
            <a:p>
              <a:pPr marL="288925">
                <a:lnSpc>
                  <a:spcPct val="100000"/>
                </a:lnSpc>
                <a:spcBef>
                  <a:spcPts val="125"/>
                </a:spcBef>
              </a:pP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AGIRA</a:t>
              </a:r>
              <a:r>
                <a:rPr sz="1300" spc="-2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 </a:t>
              </a: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2</a:t>
              </a:r>
              <a:endParaRPr sz="1300" dirty="0">
                <a:latin typeface="BNPP Expanded Sans"/>
                <a:cs typeface="BNPP Expanded Sans"/>
              </a:endParaRPr>
            </a:p>
          </p:txBody>
        </p:sp>
      </p:grpSp>
      <p:sp>
        <p:nvSpPr>
          <p:cNvPr id="52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314998" y="7335028"/>
            <a:ext cx="7269556" cy="12311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</a:t>
            </a:r>
            <a:r>
              <a:rPr lang="fr-FR" dirty="0"/>
              <a:t>719 167 488 </a:t>
            </a:r>
            <a:r>
              <a:rPr dirty="0"/>
              <a:t>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725</Words>
  <Application>Microsoft Office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BNPP Expanded Sans</vt:lpstr>
      <vt:lpstr>BNPP Expanded Sans Light</vt:lpstr>
      <vt:lpstr>BNPP Sans</vt:lpstr>
      <vt:lpstr>BNPP Sans Light</vt:lpstr>
      <vt:lpstr>Calibri</vt:lpstr>
      <vt:lpstr>Times New Roman</vt:lpstr>
      <vt:lpstr>Office Theme</vt:lpstr>
      <vt:lpstr>BILAN ANNUEL 2024 CARDIF ASSURANCE VIE  </vt:lpstr>
      <vt:lpstr>BILAN ANNUEL 2024 CARDIF ASSURANCE VIE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ANNUEL 2019</dc:title>
  <dc:creator>Camille BERTON-DUVAL</dc:creator>
  <cp:lastModifiedBy>Josefa RENAULT</cp:lastModifiedBy>
  <cp:revision>44</cp:revision>
  <dcterms:created xsi:type="dcterms:W3CDTF">2021-03-22T16:33:26Z</dcterms:created>
  <dcterms:modified xsi:type="dcterms:W3CDTF">2025-03-21T13:51:10Z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2021-03-22T00:00:00Z</vt:filetime>
  </property>
  <property fmtid="{D5CDD505-2E9C-101B-9397-08002B2CF9AE}" pid="5" name="MSIP_Label_812e1ed0-4700-41e0-aec3-61ed249f3333_Enabled">
    <vt:lpwstr>true</vt:lpwstr>
  </property>
  <property fmtid="{D5CDD505-2E9C-101B-9397-08002B2CF9AE}" pid="6" name="MSIP_Label_812e1ed0-4700-41e0-aec3-61ed249f3333_SetDate">
    <vt:lpwstr>2022-03-29T16:21:40Z</vt:lpwstr>
  </property>
  <property fmtid="{D5CDD505-2E9C-101B-9397-08002B2CF9AE}" pid="7" name="MSIP_Label_812e1ed0-4700-41e0-aec3-61ed249f3333_Method">
    <vt:lpwstr>Standard</vt:lpwstr>
  </property>
  <property fmtid="{D5CDD505-2E9C-101B-9397-08002B2CF9AE}" pid="8" name="MSIP_Label_812e1ed0-4700-41e0-aec3-61ed249f3333_Name">
    <vt:lpwstr>Internal - Standard</vt:lpwstr>
  </property>
  <property fmtid="{D5CDD505-2E9C-101B-9397-08002B2CF9AE}" pid="9" name="MSIP_Label_812e1ed0-4700-41e0-aec3-61ed249f3333_SiteId">
    <vt:lpwstr>614f9c25-bffa-42c7-86d8-964101f55fa2</vt:lpwstr>
  </property>
  <property fmtid="{D5CDD505-2E9C-101B-9397-08002B2CF9AE}" pid="10" name="MSIP_Label_812e1ed0-4700-41e0-aec3-61ed249f3333_ActionId">
    <vt:lpwstr>cbc1dddc-3ea1-44f9-983b-29fbadf37500</vt:lpwstr>
  </property>
  <property fmtid="{D5CDD505-2E9C-101B-9397-08002B2CF9AE}" pid="11" name="MSIP_Label_812e1ed0-4700-41e0-aec3-61ed249f3333_ContentBits">
    <vt:lpwstr>2</vt:lpwstr>
  </property>
</Properties>
</file>